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4" r:id="rId1"/>
  </p:sldMasterIdLst>
  <p:notesMasterIdLst>
    <p:notesMasterId r:id="rId48"/>
  </p:notesMasterIdLst>
  <p:sldIdLst>
    <p:sldId id="256" r:id="rId2"/>
    <p:sldId id="268" r:id="rId3"/>
    <p:sldId id="327" r:id="rId4"/>
    <p:sldId id="328" r:id="rId5"/>
    <p:sldId id="329" r:id="rId6"/>
    <p:sldId id="330" r:id="rId7"/>
    <p:sldId id="331" r:id="rId8"/>
    <p:sldId id="332" r:id="rId9"/>
    <p:sldId id="333" r:id="rId10"/>
    <p:sldId id="334" r:id="rId11"/>
    <p:sldId id="335" r:id="rId12"/>
    <p:sldId id="337" r:id="rId13"/>
    <p:sldId id="339" r:id="rId14"/>
    <p:sldId id="301" r:id="rId15"/>
    <p:sldId id="340" r:id="rId16"/>
    <p:sldId id="341" r:id="rId17"/>
    <p:sldId id="342" r:id="rId18"/>
    <p:sldId id="344" r:id="rId19"/>
    <p:sldId id="345" r:id="rId20"/>
    <p:sldId id="346" r:id="rId21"/>
    <p:sldId id="371" r:id="rId22"/>
    <p:sldId id="347" r:id="rId23"/>
    <p:sldId id="348" r:id="rId24"/>
    <p:sldId id="349" r:id="rId25"/>
    <p:sldId id="350" r:id="rId26"/>
    <p:sldId id="351" r:id="rId27"/>
    <p:sldId id="352" r:id="rId28"/>
    <p:sldId id="353" r:id="rId29"/>
    <p:sldId id="354" r:id="rId30"/>
    <p:sldId id="355" r:id="rId31"/>
    <p:sldId id="356" r:id="rId32"/>
    <p:sldId id="357" r:id="rId33"/>
    <p:sldId id="358" r:id="rId34"/>
    <p:sldId id="359" r:id="rId35"/>
    <p:sldId id="360" r:id="rId36"/>
    <p:sldId id="361" r:id="rId37"/>
    <p:sldId id="362" r:id="rId38"/>
    <p:sldId id="363" r:id="rId39"/>
    <p:sldId id="364" r:id="rId40"/>
    <p:sldId id="365" r:id="rId41"/>
    <p:sldId id="366" r:id="rId42"/>
    <p:sldId id="367" r:id="rId43"/>
    <p:sldId id="368" r:id="rId44"/>
    <p:sldId id="369" r:id="rId45"/>
    <p:sldId id="370" r:id="rId46"/>
    <p:sldId id="266"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62" autoAdjust="0"/>
    <p:restoredTop sz="94086" autoAdjust="0"/>
  </p:normalViewPr>
  <p:slideViewPr>
    <p:cSldViewPr snapToGrid="0">
      <p:cViewPr varScale="1">
        <p:scale>
          <a:sx n="69" d="100"/>
          <a:sy n="69" d="100"/>
        </p:scale>
        <p:origin x="-546" y="-90"/>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9C6BC2-022D-4956-B4FD-E38D11751A2C}" type="datetimeFigureOut">
              <a:rPr lang="en-GB" smtClean="0"/>
              <a:pPr/>
              <a:t>11/04/2017</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F26A834-1841-4A91-8985-C064263F0D32}" type="slidenum">
              <a:rPr lang="en-GB" smtClean="0"/>
              <a:pPr/>
              <a:t>‹#›</a:t>
            </a:fld>
            <a:endParaRPr lang="en-GB"/>
          </a:p>
        </p:txBody>
      </p:sp>
    </p:spTree>
    <p:extLst>
      <p:ext uri="{BB962C8B-B14F-4D97-AF65-F5344CB8AC3E}">
        <p14:creationId xmlns="" xmlns:p14="http://schemas.microsoft.com/office/powerpoint/2010/main" val="1518618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69829082-E04E-44AA-9AAD-1FC8FB5E84BD}" type="datetimeFigureOut">
              <a:rPr lang="en-US" smtClean="0"/>
              <a:pPr/>
              <a:t>4/11/2017</a:t>
            </a:fld>
            <a:endParaRPr lang="en-US"/>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C7E1C6FA-D891-4DC5-8EA9-DD5DA0FE63B7}" type="slidenum">
              <a:rPr lang="en-US" smtClean="0"/>
              <a:pPr/>
              <a:t>‹#›</a:t>
            </a:fld>
            <a:endParaRPr lang="en-US"/>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 xmlns:p14="http://schemas.microsoft.com/office/powerpoint/2010/main" val="283449583"/>
      </p:ext>
    </p:extLst>
  </p:cSld>
  <p:clrMapOvr>
    <a:masterClrMapping/>
  </p:clrMapOvr>
  <p:extLst mod="1">
    <p:ext uri="{DCECCB84-F9BA-43D5-87BE-67443E8EF086}">
      <p15:sldGuideLst xmlns=""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9829082-E04E-44AA-9AAD-1FC8FB5E84BD}" type="datetimeFigureOut">
              <a:rPr lang="en-US" smtClean="0"/>
              <a:pPr/>
              <a:t>4/11/2017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E1C6FA-D891-4DC5-8EA9-DD5DA0FE63B7}" type="slidenum">
              <a:rPr lang="en-US" smtClean="0"/>
              <a:pPr/>
              <a:t>‹#›</a:t>
            </a:fld>
            <a:endParaRPr lang="en-US"/>
          </a:p>
        </p:txBody>
      </p:sp>
    </p:spTree>
    <p:extLst>
      <p:ext uri="{BB962C8B-B14F-4D97-AF65-F5344CB8AC3E}">
        <p14:creationId xmlns="" xmlns:p14="http://schemas.microsoft.com/office/powerpoint/2010/main" val="741768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69829082-E04E-44AA-9AAD-1FC8FB5E84BD}" type="datetimeFigureOut">
              <a:rPr lang="en-US" smtClean="0"/>
              <a:pPr/>
              <a:t>4/11/2017</a:t>
            </a:fld>
            <a:endParaRPr lang="en-US"/>
          </a:p>
        </p:txBody>
      </p:sp>
      <p:sp>
        <p:nvSpPr>
          <p:cNvPr id="5" name="Footer Placeholder 4"/>
          <p:cNvSpPr>
            <a:spLocks noGrp="1"/>
          </p:cNvSpPr>
          <p:nvPr>
            <p:ph type="ftr" sz="quarter" idx="11"/>
          </p:nvPr>
        </p:nvSpPr>
        <p:spPr>
          <a:xfrm>
            <a:off x="2933699" y="6296615"/>
            <a:ext cx="5959577" cy="365125"/>
          </a:xfrm>
        </p:spPr>
        <p:txBody>
          <a:bodyPr/>
          <a:lstStyle/>
          <a:p>
            <a:endParaRPr lang="en-US"/>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C7E1C6FA-D891-4DC5-8EA9-DD5DA0FE63B7}" type="slidenum">
              <a:rPr lang="en-US" smtClean="0"/>
              <a:pPr/>
              <a:t>‹#›</a:t>
            </a:fld>
            <a:endParaRPr lang="en-US"/>
          </a:p>
        </p:txBody>
      </p:sp>
      <p:cxnSp>
        <p:nvCxnSpPr>
          <p:cNvPr id="7" name="Straight Connector 6"/>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965859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9829082-E04E-44AA-9AAD-1FC8FB5E84BD}" type="datetimeFigureOut">
              <a:rPr lang="en-US" smtClean="0"/>
              <a:pPr/>
              <a:t>4/11/2017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E1C6FA-D891-4DC5-8EA9-DD5DA0FE63B7}" type="slidenum">
              <a:rPr lang="en-US" smtClean="0"/>
              <a:pPr/>
              <a:t>‹#›</a:t>
            </a:fld>
            <a:endParaRPr lang="en-US"/>
          </a:p>
        </p:txBody>
      </p:sp>
    </p:spTree>
    <p:extLst>
      <p:ext uri="{BB962C8B-B14F-4D97-AF65-F5344CB8AC3E}">
        <p14:creationId xmlns="" xmlns:p14="http://schemas.microsoft.com/office/powerpoint/2010/main" val="149952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69829082-E04E-44AA-9AAD-1FC8FB5E84BD}" type="datetimeFigureOut">
              <a:rPr lang="en-US" smtClean="0"/>
              <a:pPr/>
              <a:t>4/11/2017</a:t>
            </a:fld>
            <a:endParaRPr lang="en-US"/>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C7E1C6FA-D891-4DC5-8EA9-DD5DA0FE63B7}" type="slidenum">
              <a:rPr lang="en-US" smtClean="0"/>
              <a:pPr/>
              <a:t>‹#›</a:t>
            </a:fld>
            <a:endParaRPr lang="en-US"/>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Tree>
    <p:extLst>
      <p:ext uri="{BB962C8B-B14F-4D97-AF65-F5344CB8AC3E}">
        <p14:creationId xmlns="" xmlns:p14="http://schemas.microsoft.com/office/powerpoint/2010/main" val="2945261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9829082-E04E-44AA-9AAD-1FC8FB5E84BD}" type="datetimeFigureOut">
              <a:rPr lang="en-US" smtClean="0"/>
              <a:pPr/>
              <a:t>4/11/2017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E1C6FA-D891-4DC5-8EA9-DD5DA0FE63B7}" type="slidenum">
              <a:rPr lang="en-US" smtClean="0"/>
              <a:pPr/>
              <a:t>‹#›</a:t>
            </a:fld>
            <a:endParaRPr lang="en-US"/>
          </a:p>
        </p:txBody>
      </p:sp>
    </p:spTree>
    <p:extLst>
      <p:ext uri="{BB962C8B-B14F-4D97-AF65-F5344CB8AC3E}">
        <p14:creationId xmlns="" xmlns:p14="http://schemas.microsoft.com/office/powerpoint/2010/main" val="1503449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9829082-E04E-44AA-9AAD-1FC8FB5E84BD}" type="datetimeFigureOut">
              <a:rPr lang="en-US" smtClean="0"/>
              <a:pPr/>
              <a:t>4/11/2017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7E1C6FA-D891-4DC5-8EA9-DD5DA0FE63B7}" type="slidenum">
              <a:rPr lang="en-US" smtClean="0"/>
              <a:pPr/>
              <a:t>‹#›</a:t>
            </a:fld>
            <a:endParaRPr lang="en-US"/>
          </a:p>
        </p:txBody>
      </p:sp>
    </p:spTree>
    <p:extLst>
      <p:ext uri="{BB962C8B-B14F-4D97-AF65-F5344CB8AC3E}">
        <p14:creationId xmlns="" xmlns:p14="http://schemas.microsoft.com/office/powerpoint/2010/main" val="871150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9829082-E04E-44AA-9AAD-1FC8FB5E84BD}" type="datetimeFigureOut">
              <a:rPr lang="en-US" smtClean="0"/>
              <a:pPr/>
              <a:t>4/11/2017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7E1C6FA-D891-4DC5-8EA9-DD5DA0FE63B7}" type="slidenum">
              <a:rPr lang="en-US" smtClean="0"/>
              <a:pPr/>
              <a:t>‹#›</a:t>
            </a:fld>
            <a:endParaRPr lang="en-US"/>
          </a:p>
        </p:txBody>
      </p:sp>
    </p:spTree>
    <p:extLst>
      <p:ext uri="{BB962C8B-B14F-4D97-AF65-F5344CB8AC3E}">
        <p14:creationId xmlns="" xmlns:p14="http://schemas.microsoft.com/office/powerpoint/2010/main" val="2216012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69829082-E04E-44AA-9AAD-1FC8FB5E84BD}" type="datetimeFigureOut">
              <a:rPr lang="en-US" smtClean="0"/>
              <a:pPr/>
              <a:t>4/11/2017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7E1C6FA-D891-4DC5-8EA9-DD5DA0FE63B7}" type="slidenum">
              <a:rPr lang="en-US" smtClean="0"/>
              <a:pPr/>
              <a:t>‹#›</a:t>
            </a:fld>
            <a:endParaRPr lang="en-US"/>
          </a:p>
        </p:txBody>
      </p:sp>
    </p:spTree>
    <p:extLst>
      <p:ext uri="{BB962C8B-B14F-4D97-AF65-F5344CB8AC3E}">
        <p14:creationId xmlns="" xmlns:p14="http://schemas.microsoft.com/office/powerpoint/2010/main" val="2012670685"/>
      </p:ext>
    </p:extLst>
  </p:cSld>
  <p:clrMapOvr>
    <a:masterClrMapping/>
  </p:clrMapOvr>
  <p:extLst mod="1">
    <p:ext uri="{DCECCB84-F9BA-43D5-87BE-67443E8EF086}">
      <p15:sldGuideLst xmlns=""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smtClean="0"/>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69829082-E04E-44AA-9AAD-1FC8FB5E84BD}" type="datetimeFigureOut">
              <a:rPr lang="en-US" smtClean="0"/>
              <a:pPr/>
              <a:t>4/11/2017</a:t>
            </a:fld>
            <a:endParaRPr lang="en-US"/>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C7E1C6FA-D891-4DC5-8EA9-DD5DA0FE63B7}" type="slidenum">
              <a:rPr lang="en-US" smtClean="0"/>
              <a:pPr/>
              <a:t>‹#›</a:t>
            </a:fld>
            <a:endParaRPr lang="en-US"/>
          </a:p>
        </p:txBody>
      </p:sp>
    </p:spTree>
    <p:extLst>
      <p:ext uri="{BB962C8B-B14F-4D97-AF65-F5344CB8AC3E}">
        <p14:creationId xmlns="" xmlns:p14="http://schemas.microsoft.com/office/powerpoint/2010/main" val="1081570638"/>
      </p:ext>
    </p:extLst>
  </p:cSld>
  <p:clrMapOvr>
    <a:masterClrMapping/>
  </p:clrMapOvr>
  <p:extLst mod="1">
    <p:ext uri="{DCECCB84-F9BA-43D5-87BE-67443E8EF086}">
      <p15:sldGuideLst xmlns=""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69829082-E04E-44AA-9AAD-1FC8FB5E84BD}" type="datetimeFigureOut">
              <a:rPr lang="en-US" smtClean="0"/>
              <a:pPr/>
              <a:t>4/11/2017</a:t>
            </a:fld>
            <a:endParaRPr lang="en-US"/>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C7E1C6FA-D891-4DC5-8EA9-DD5DA0FE63B7}" type="slidenum">
              <a:rPr lang="en-US" smtClean="0"/>
              <a:pPr/>
              <a:t>‹#›</a:t>
            </a:fld>
            <a:endParaRPr lang="en-US"/>
          </a:p>
        </p:txBody>
      </p:sp>
    </p:spTree>
    <p:extLst>
      <p:ext uri="{BB962C8B-B14F-4D97-AF65-F5344CB8AC3E}">
        <p14:creationId xmlns="" xmlns:p14="http://schemas.microsoft.com/office/powerpoint/2010/main" val="1209295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69829082-E04E-44AA-9AAD-1FC8FB5E84BD}" type="datetimeFigureOut">
              <a:rPr lang="en-US" smtClean="0"/>
              <a:pPr/>
              <a:t>4/11/2017</a:t>
            </a:fld>
            <a:endParaRPr lang="en-US"/>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C7E1C6FA-D891-4DC5-8EA9-DD5DA0FE63B7}" type="slidenum">
              <a:rPr lang="en-US" smtClean="0"/>
              <a:pPr/>
              <a:t>‹#›</a:t>
            </a:fld>
            <a:endParaRPr lang="en-US"/>
          </a:p>
        </p:txBody>
      </p:sp>
      <p:cxnSp>
        <p:nvCxnSpPr>
          <p:cNvPr id="9" name="Straight Connector 8"/>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150508590"/>
      </p:ext>
    </p:extLst>
  </p:cSld>
  <p:clrMap bg1="lt1" tx1="dk1" bg2="lt2" tx2="dk2" accent1="accent1" accent2="accent2" accent3="accent3" accent4="accent4" accent5="accent5" accent6="accent6" hlink="hlink" folHlink="folHlink"/>
  <p:sldLayoutIdLst>
    <p:sldLayoutId id="2147483845" r:id="rId1"/>
    <p:sldLayoutId id="2147483846" r:id="rId2"/>
    <p:sldLayoutId id="2147483847" r:id="rId3"/>
    <p:sldLayoutId id="2147483848" r:id="rId4"/>
    <p:sldLayoutId id="2147483849" r:id="rId5"/>
    <p:sldLayoutId id="2147483850" r:id="rId6"/>
    <p:sldLayoutId id="2147483851" r:id="rId7"/>
    <p:sldLayoutId id="2147483852" r:id="rId8"/>
    <p:sldLayoutId id="2147483853" r:id="rId9"/>
    <p:sldLayoutId id="2147483854" r:id="rId10"/>
    <p:sldLayoutId id="2147483855"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Client Side Scripting</a:t>
            </a:r>
            <a:endParaRPr lang="en-US" dirty="0"/>
          </a:p>
        </p:txBody>
      </p:sp>
      <p:sp>
        <p:nvSpPr>
          <p:cNvPr id="3" name="Subtitle 2"/>
          <p:cNvSpPr>
            <a:spLocks noGrp="1"/>
          </p:cNvSpPr>
          <p:nvPr>
            <p:ph type="subTitle" idx="1"/>
          </p:nvPr>
        </p:nvSpPr>
        <p:spPr/>
        <p:txBody>
          <a:bodyPr/>
          <a:lstStyle/>
          <a:p>
            <a:r>
              <a:rPr lang="mt-MT" dirty="0" smtClean="0"/>
              <a:t>Events</a:t>
            </a:r>
            <a:endParaRPr lang="en-US" dirty="0"/>
          </a:p>
        </p:txBody>
      </p:sp>
    </p:spTree>
    <p:extLst>
      <p:ext uri="{BB962C8B-B14F-4D97-AF65-F5344CB8AC3E}">
        <p14:creationId xmlns="" xmlns:p14="http://schemas.microsoft.com/office/powerpoint/2010/main" val="8270176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2" y="526473"/>
            <a:ext cx="7972697" cy="1602588"/>
          </a:xfrm>
        </p:spPr>
        <p:txBody>
          <a:bodyPr>
            <a:normAutofit/>
          </a:bodyPr>
          <a:lstStyle/>
          <a:p>
            <a:r>
              <a:rPr lang="mt-MT" dirty="0" smtClean="0"/>
              <a:t>				</a:t>
            </a:r>
            <a:r>
              <a:rPr lang="mt-MT" sz="4800" dirty="0" smtClean="0"/>
              <a:t>How</a:t>
            </a:r>
            <a:r>
              <a:rPr lang="mt-MT" dirty="0" smtClean="0"/>
              <a:t> </a:t>
            </a:r>
            <a:r>
              <a:rPr lang="mt-MT" sz="4800" dirty="0" smtClean="0"/>
              <a:t>Events </a:t>
            </a:r>
            <a:br>
              <a:rPr lang="mt-MT" sz="4800" dirty="0" smtClean="0"/>
            </a:br>
            <a:r>
              <a:rPr lang="mt-MT" sz="4800" dirty="0" smtClean="0"/>
              <a:t>				Trigger Code</a:t>
            </a:r>
            <a:endParaRPr lang="en-US" sz="4800" dirty="0"/>
          </a:p>
        </p:txBody>
      </p:sp>
      <p:sp>
        <p:nvSpPr>
          <p:cNvPr id="3" name="Content Placeholder 2"/>
          <p:cNvSpPr>
            <a:spLocks noGrp="1"/>
          </p:cNvSpPr>
          <p:nvPr>
            <p:ph idx="1"/>
          </p:nvPr>
        </p:nvSpPr>
        <p:spPr>
          <a:xfrm>
            <a:off x="165100" y="2438399"/>
            <a:ext cx="4905664" cy="4142509"/>
          </a:xfrm>
        </p:spPr>
        <p:txBody>
          <a:bodyPr>
            <a:normAutofit/>
          </a:bodyPr>
          <a:lstStyle/>
          <a:p>
            <a:r>
              <a:rPr lang="en-US" sz="2800" dirty="0" smtClean="0"/>
              <a:t>Here you can see how event handling can be used to provide feedback to users filling in a registration form</a:t>
            </a:r>
            <a:endParaRPr lang="mt-MT" sz="2800" dirty="0" smtClean="0"/>
          </a:p>
          <a:p>
            <a:endParaRPr lang="mt-MT" sz="2800" dirty="0" smtClean="0"/>
          </a:p>
          <a:p>
            <a:r>
              <a:rPr lang="en-US" sz="2800" dirty="0" smtClean="0"/>
              <a:t>It will show an error message if their username is too short</a:t>
            </a:r>
            <a:endParaRPr lang="en-GB" sz="2800" b="1" dirty="0" smtClean="0">
              <a:solidFill>
                <a:schemeClr val="accent2"/>
              </a:solidFill>
            </a:endParaRPr>
          </a:p>
        </p:txBody>
      </p:sp>
      <p:pic>
        <p:nvPicPr>
          <p:cNvPr id="7170" name="Picture 2"/>
          <p:cNvPicPr>
            <a:picLocks noChangeAspect="1" noChangeArrowheads="1"/>
          </p:cNvPicPr>
          <p:nvPr/>
        </p:nvPicPr>
        <p:blipFill>
          <a:blip r:embed="rId2" cstate="print"/>
          <a:srcRect t="10967"/>
          <a:stretch>
            <a:fillRect/>
          </a:stretch>
        </p:blipFill>
        <p:spPr bwMode="auto">
          <a:xfrm>
            <a:off x="5553540" y="2230579"/>
            <a:ext cx="5433146" cy="724110"/>
          </a:xfrm>
          <a:prstGeom prst="rect">
            <a:avLst/>
          </a:prstGeom>
          <a:noFill/>
          <a:ln w="9525">
            <a:noFill/>
            <a:miter lim="800000"/>
            <a:headEnd/>
            <a:tailEnd/>
          </a:ln>
        </p:spPr>
      </p:pic>
      <p:pic>
        <p:nvPicPr>
          <p:cNvPr id="7171" name="Picture 3"/>
          <p:cNvPicPr>
            <a:picLocks noChangeAspect="1" noChangeArrowheads="1"/>
          </p:cNvPicPr>
          <p:nvPr/>
        </p:nvPicPr>
        <p:blipFill>
          <a:blip r:embed="rId3" cstate="print"/>
          <a:srcRect t="2794" b="5676"/>
          <a:stretch>
            <a:fillRect/>
          </a:stretch>
        </p:blipFill>
        <p:spPr bwMode="auto">
          <a:xfrm>
            <a:off x="5828450" y="2992580"/>
            <a:ext cx="5088948" cy="3744594"/>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5100" y="2147455"/>
            <a:ext cx="11722100" cy="4710545"/>
          </a:xfrm>
        </p:spPr>
        <p:txBody>
          <a:bodyPr>
            <a:normAutofit fontScale="62500" lnSpcReduction="20000"/>
          </a:bodyPr>
          <a:lstStyle/>
          <a:p>
            <a:pPr marL="514350" indent="-514350">
              <a:buFont typeface="+mj-lt"/>
              <a:buAutoNum type="arabicPeriod"/>
            </a:pPr>
            <a:r>
              <a:rPr lang="mt-MT" sz="3800" dirty="0" smtClean="0"/>
              <a:t>Select Element:</a:t>
            </a:r>
          </a:p>
          <a:p>
            <a:pPr marL="1154430" lvl="2" indent="-514350">
              <a:buNone/>
            </a:pPr>
            <a:r>
              <a:rPr lang="en-US" sz="2800" dirty="0" smtClean="0"/>
              <a:t>The element that users are interacting</a:t>
            </a:r>
            <a:r>
              <a:rPr lang="mt-MT" sz="2800" dirty="0" smtClean="0"/>
              <a:t> e.g. Text field for username</a:t>
            </a:r>
          </a:p>
          <a:p>
            <a:pPr marL="514350" indent="-514350">
              <a:buFont typeface="+mj-lt"/>
              <a:buAutoNum type="arabicPeriod"/>
            </a:pPr>
            <a:r>
              <a:rPr lang="mt-MT" sz="3800" dirty="0" smtClean="0"/>
              <a:t>Specify Event:</a:t>
            </a:r>
          </a:p>
          <a:p>
            <a:pPr marL="1154430" lvl="2" indent="-514350">
              <a:buNone/>
            </a:pPr>
            <a:r>
              <a:rPr lang="en-US" sz="2800" dirty="0" smtClean="0"/>
              <a:t>When users move out of the text input, it loses focus, and the blur event fires on this element</a:t>
            </a:r>
            <a:endParaRPr lang="mt-MT" sz="2800" dirty="0" smtClean="0"/>
          </a:p>
          <a:p>
            <a:pPr marL="514350" indent="-514350">
              <a:buFont typeface="+mj-lt"/>
              <a:buAutoNum type="arabicPeriod"/>
            </a:pPr>
            <a:r>
              <a:rPr lang="mt-MT" sz="3800" dirty="0" smtClean="0"/>
              <a:t>Call Code:</a:t>
            </a:r>
          </a:p>
          <a:p>
            <a:pPr marL="1154430" lvl="2" indent="-514350">
              <a:buNone/>
            </a:pPr>
            <a:r>
              <a:rPr lang="en-US" sz="2800" dirty="0" smtClean="0"/>
              <a:t>When the blur event fires on the username input, it will trigger a function called </a:t>
            </a:r>
            <a:r>
              <a:rPr lang="en-US" sz="2800" dirty="0" err="1" smtClean="0"/>
              <a:t>checkUsername</a:t>
            </a:r>
            <a:r>
              <a:rPr lang="en-US" sz="2800" dirty="0" smtClean="0"/>
              <a:t>()</a:t>
            </a:r>
            <a:endParaRPr lang="mt-MT" sz="2800" dirty="0" smtClean="0"/>
          </a:p>
          <a:p>
            <a:pPr marL="1154430" lvl="2" indent="-514350">
              <a:buNone/>
            </a:pPr>
            <a:r>
              <a:rPr lang="en-US" sz="2800" dirty="0" smtClean="0"/>
              <a:t>This function checks if the username is less than 5 characters</a:t>
            </a:r>
            <a:endParaRPr lang="mt-MT" sz="2800" dirty="0" smtClean="0"/>
          </a:p>
          <a:p>
            <a:pPr marL="1154430" lvl="2" indent="-514350">
              <a:buNone/>
            </a:pPr>
            <a:r>
              <a:rPr lang="en-US" sz="2800" dirty="0" smtClean="0"/>
              <a:t>If there are not enough characters, it shows an error message that prompts the user to enter a longer username</a:t>
            </a:r>
            <a:endParaRPr lang="mt-MT" sz="2800" dirty="0" smtClean="0"/>
          </a:p>
          <a:p>
            <a:pPr marL="1154430" lvl="2" indent="-514350">
              <a:buNone/>
            </a:pPr>
            <a:r>
              <a:rPr lang="en-US" sz="2800" dirty="0" smtClean="0"/>
              <a:t>If there are enough characters, the element that holds the error message should be cleared</a:t>
            </a:r>
            <a:endParaRPr lang="mt-MT" sz="2800" dirty="0" smtClean="0"/>
          </a:p>
          <a:p>
            <a:pPr marL="1154430" lvl="2" indent="-514350">
              <a:buNone/>
            </a:pPr>
            <a:r>
              <a:rPr lang="en-US" sz="2800" dirty="0" smtClean="0"/>
              <a:t>This is because an error message may have been shown to the user already and they subsequently corrected their mistake.</a:t>
            </a:r>
            <a:endParaRPr lang="mt-MT" sz="2800" dirty="0" smtClean="0"/>
          </a:p>
          <a:p>
            <a:pPr marL="1154430" lvl="2" indent="-514350">
              <a:buNone/>
            </a:pPr>
            <a:r>
              <a:rPr lang="en-US" sz="2800" dirty="0" smtClean="0"/>
              <a:t>(If the error message was still visible when they had filled in the form correctly, it would be confusing.) </a:t>
            </a:r>
            <a:endParaRPr lang="mt-MT" sz="2800" dirty="0" smtClean="0"/>
          </a:p>
        </p:txBody>
      </p:sp>
      <p:sp>
        <p:nvSpPr>
          <p:cNvPr id="4" name="Title 1"/>
          <p:cNvSpPr txBox="1">
            <a:spLocks/>
          </p:cNvSpPr>
          <p:nvPr/>
        </p:nvSpPr>
        <p:spPr>
          <a:xfrm>
            <a:off x="4219302" y="526473"/>
            <a:ext cx="7972697" cy="1602588"/>
          </a:xfrm>
          <a:prstGeom prst="rect">
            <a:avLst/>
          </a:prstGeom>
        </p:spPr>
        <p:txBody>
          <a:bodyPr vert="horz" lIns="91440" tIns="45720" rIns="91440" bIns="45720" rtlCol="0" anchor="t">
            <a:normAutofit/>
          </a:bodyPr>
          <a:lstStyle/>
          <a:p>
            <a:pPr marL="0" marR="0" lvl="0" indent="0" algn="l" defTabSz="914400" rtl="0" eaLnBrk="1" fontAlgn="auto" latinLnBrk="0" hangingPunct="1">
              <a:lnSpc>
                <a:spcPct val="99000"/>
              </a:lnSpc>
              <a:spcBef>
                <a:spcPct val="0"/>
              </a:spcBef>
              <a:spcAft>
                <a:spcPts val="0"/>
              </a:spcAft>
              <a:buClrTx/>
              <a:buSzTx/>
              <a:buFontTx/>
              <a:buNone/>
              <a:tabLst/>
              <a:defRPr/>
            </a:pPr>
            <a:r>
              <a:rPr kumimoji="0" lang="mt-MT" sz="4400" b="0" i="0" u="none" strike="noStrike" kern="1200" cap="none" spc="0" normalizeH="0" baseline="0" noProof="0" dirty="0" smtClean="0">
                <a:ln>
                  <a:noFill/>
                </a:ln>
                <a:solidFill>
                  <a:schemeClr val="tx2">
                    <a:lumMod val="75000"/>
                    <a:lumOff val="25000"/>
                  </a:schemeClr>
                </a:solidFill>
                <a:effectLst/>
                <a:uLnTx/>
                <a:uFillTx/>
                <a:latin typeface="+mj-lt"/>
                <a:ea typeface="+mj-ea"/>
                <a:cs typeface="+mj-cs"/>
              </a:rPr>
              <a:t>				</a:t>
            </a:r>
            <a:r>
              <a:rPr kumimoji="0" lang="mt-MT" sz="4800" b="0" i="0" u="none" strike="noStrike" kern="1200" cap="none" spc="0" normalizeH="0" baseline="0" noProof="0" dirty="0" smtClean="0">
                <a:ln>
                  <a:noFill/>
                </a:ln>
                <a:solidFill>
                  <a:schemeClr val="tx2">
                    <a:lumMod val="75000"/>
                    <a:lumOff val="25000"/>
                  </a:schemeClr>
                </a:solidFill>
                <a:effectLst/>
                <a:uLnTx/>
                <a:uFillTx/>
                <a:latin typeface="+mj-lt"/>
                <a:ea typeface="+mj-ea"/>
                <a:cs typeface="+mj-cs"/>
              </a:rPr>
              <a:t>How</a:t>
            </a:r>
            <a:r>
              <a:rPr kumimoji="0" lang="mt-MT" sz="4400" b="0" i="0" u="none" strike="noStrike" kern="1200" cap="none" spc="0" normalizeH="0" baseline="0" noProof="0" dirty="0" smtClean="0">
                <a:ln>
                  <a:noFill/>
                </a:ln>
                <a:solidFill>
                  <a:schemeClr val="tx2">
                    <a:lumMod val="75000"/>
                    <a:lumOff val="25000"/>
                  </a:schemeClr>
                </a:solidFill>
                <a:effectLst/>
                <a:uLnTx/>
                <a:uFillTx/>
                <a:latin typeface="+mj-lt"/>
                <a:ea typeface="+mj-ea"/>
                <a:cs typeface="+mj-cs"/>
              </a:rPr>
              <a:t> </a:t>
            </a:r>
            <a:r>
              <a:rPr kumimoji="0" lang="mt-MT" sz="4800" b="0" i="0" u="none" strike="noStrike" kern="1200" cap="none" spc="0" normalizeH="0" baseline="0" noProof="0" dirty="0" smtClean="0">
                <a:ln>
                  <a:noFill/>
                </a:ln>
                <a:solidFill>
                  <a:schemeClr val="tx2">
                    <a:lumMod val="75000"/>
                    <a:lumOff val="25000"/>
                  </a:schemeClr>
                </a:solidFill>
                <a:effectLst/>
                <a:uLnTx/>
                <a:uFillTx/>
                <a:latin typeface="+mj-lt"/>
                <a:ea typeface="+mj-ea"/>
                <a:cs typeface="+mj-cs"/>
              </a:rPr>
              <a:t>Events </a:t>
            </a:r>
            <a:br>
              <a:rPr kumimoji="0" lang="mt-MT" sz="4800" b="0" i="0" u="none" strike="noStrike" kern="1200" cap="none" spc="0" normalizeH="0" baseline="0" noProof="0" dirty="0" smtClean="0">
                <a:ln>
                  <a:noFill/>
                </a:ln>
                <a:solidFill>
                  <a:schemeClr val="tx2">
                    <a:lumMod val="75000"/>
                    <a:lumOff val="25000"/>
                  </a:schemeClr>
                </a:solidFill>
                <a:effectLst/>
                <a:uLnTx/>
                <a:uFillTx/>
                <a:latin typeface="+mj-lt"/>
                <a:ea typeface="+mj-ea"/>
                <a:cs typeface="+mj-cs"/>
              </a:rPr>
            </a:br>
            <a:r>
              <a:rPr kumimoji="0" lang="mt-MT" sz="4800" b="0" i="0" u="none" strike="noStrike" kern="1200" cap="none" spc="0" normalizeH="0" baseline="0" noProof="0" dirty="0" smtClean="0">
                <a:ln>
                  <a:noFill/>
                </a:ln>
                <a:solidFill>
                  <a:schemeClr val="tx2">
                    <a:lumMod val="75000"/>
                    <a:lumOff val="25000"/>
                  </a:schemeClr>
                </a:solidFill>
                <a:effectLst/>
                <a:uLnTx/>
                <a:uFillTx/>
                <a:latin typeface="+mj-lt"/>
                <a:ea typeface="+mj-ea"/>
                <a:cs typeface="+mj-cs"/>
              </a:rPr>
              <a:t>				Trigger Code</a:t>
            </a:r>
            <a:endParaRPr kumimoji="0" lang="en-US" sz="4800" b="0" i="0" u="none" strike="noStrike" kern="1200" cap="none" spc="0" normalizeH="0" baseline="0" noProof="0" dirty="0">
              <a:ln>
                <a:noFill/>
              </a:ln>
              <a:solidFill>
                <a:schemeClr val="tx2">
                  <a:lumMod val="75000"/>
                  <a:lumOff val="25000"/>
                </a:schemeClr>
              </a:solidFill>
              <a:effectLst/>
              <a:uLnTx/>
              <a:uFillTx/>
              <a:latin typeface="+mj-lt"/>
              <a:ea typeface="+mj-ea"/>
              <a:cs typeface="+mj-cs"/>
            </a:endParaRPr>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HTML Event Handlers</a:t>
            </a:r>
            <a:endParaRPr lang="en-US" sz="3600" dirty="0"/>
          </a:p>
        </p:txBody>
      </p:sp>
      <p:sp>
        <p:nvSpPr>
          <p:cNvPr id="3" name="Content Placeholder 2"/>
          <p:cNvSpPr>
            <a:spLocks noGrp="1"/>
          </p:cNvSpPr>
          <p:nvPr>
            <p:ph idx="1"/>
          </p:nvPr>
        </p:nvSpPr>
        <p:spPr>
          <a:xfrm>
            <a:off x="151245" y="2259874"/>
            <a:ext cx="11899900" cy="4487294"/>
          </a:xfrm>
        </p:spPr>
        <p:txBody>
          <a:bodyPr>
            <a:normAutofit fontScale="92500" lnSpcReduction="20000"/>
          </a:bodyPr>
          <a:lstStyle/>
          <a:p>
            <a:r>
              <a:rPr lang="en-US" sz="2800" dirty="0" smtClean="0"/>
              <a:t>Early versions of HTML included a set of attributes that could respond to events on the element they were added to</a:t>
            </a:r>
          </a:p>
          <a:p>
            <a:r>
              <a:rPr lang="en-US" sz="2800" dirty="0" smtClean="0"/>
              <a:t>The attribute names matched the event names</a:t>
            </a:r>
          </a:p>
          <a:p>
            <a:r>
              <a:rPr lang="en-US" sz="2800" dirty="0" smtClean="0"/>
              <a:t>Their values call the function that was to run when that event occurred</a:t>
            </a:r>
            <a:endParaRPr lang="mt-MT" sz="2800" dirty="0" smtClean="0"/>
          </a:p>
          <a:p>
            <a:pPr lvl="1">
              <a:buNone/>
            </a:pPr>
            <a:r>
              <a:rPr lang="en-US" sz="2600" dirty="0" smtClean="0"/>
              <a:t>For example, the following: </a:t>
            </a:r>
            <a:endParaRPr lang="mt-MT" sz="2600" dirty="0" smtClean="0"/>
          </a:p>
          <a:p>
            <a:pPr lvl="1" algn="ctr">
              <a:buNone/>
            </a:pPr>
            <a:r>
              <a:rPr lang="mt-MT" sz="2600" dirty="0" smtClean="0"/>
              <a:t>&lt;a onclick=“hide()”&gt;</a:t>
            </a:r>
          </a:p>
          <a:p>
            <a:pPr lvl="1">
              <a:buNone/>
            </a:pPr>
            <a:r>
              <a:rPr lang="en-US" sz="2600" dirty="0" smtClean="0"/>
              <a:t>indicated that when a user clicked on this element, the hide () function would be called</a:t>
            </a:r>
            <a:endParaRPr lang="mt-MT" sz="2600" dirty="0" smtClean="0"/>
          </a:p>
          <a:p>
            <a:pPr lvl="1">
              <a:buNone/>
            </a:pPr>
            <a:endParaRPr lang="mt-MT" sz="2600" dirty="0" smtClean="0"/>
          </a:p>
          <a:p>
            <a:r>
              <a:rPr lang="en-US" sz="2800" dirty="0" smtClean="0"/>
              <a:t>This method of event handling is </a:t>
            </a:r>
            <a:r>
              <a:rPr lang="mt-MT" sz="2800" dirty="0" smtClean="0"/>
              <a:t>not an ideal one since </a:t>
            </a:r>
            <a:r>
              <a:rPr lang="en-US" sz="2800" dirty="0" smtClean="0"/>
              <a:t>it is better to separate JavaScript from HTML</a:t>
            </a:r>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cstate="print"/>
          <a:srcRect/>
          <a:stretch>
            <a:fillRect/>
          </a:stretch>
        </p:blipFill>
        <p:spPr bwMode="auto">
          <a:xfrm>
            <a:off x="2978766" y="66523"/>
            <a:ext cx="8437418" cy="667019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40715" y="888272"/>
            <a:ext cx="5029214" cy="1188536"/>
          </a:xfrm>
        </p:spPr>
        <p:txBody>
          <a:bodyPr>
            <a:normAutofit fontScale="90000"/>
          </a:bodyPr>
          <a:lstStyle/>
          <a:p>
            <a:r>
              <a:rPr lang="mt-MT" dirty="0" smtClean="0"/>
              <a:t>	</a:t>
            </a:r>
            <a:r>
              <a:rPr lang="mt-MT" smtClean="0"/>
              <a:t>	 </a:t>
            </a:r>
            <a:r>
              <a:rPr lang="mt-MT" dirty="0" smtClean="0"/>
              <a:t/>
            </a:r>
            <a:br>
              <a:rPr lang="mt-MT" dirty="0" smtClean="0"/>
            </a:br>
            <a:r>
              <a:rPr lang="mt-MT" dirty="0" smtClean="0"/>
              <a:t>		Practice</a:t>
            </a:r>
            <a:endParaRPr lang="en-US" dirty="0"/>
          </a:p>
        </p:txBody>
      </p:sp>
      <p:sp>
        <p:nvSpPr>
          <p:cNvPr id="3" name="Content Placeholder 2"/>
          <p:cNvSpPr>
            <a:spLocks noGrp="1"/>
          </p:cNvSpPr>
          <p:nvPr>
            <p:ph idx="1"/>
          </p:nvPr>
        </p:nvSpPr>
        <p:spPr>
          <a:xfrm>
            <a:off x="165099" y="2325190"/>
            <a:ext cx="11343278" cy="4454434"/>
          </a:xfrm>
        </p:spPr>
        <p:txBody>
          <a:bodyPr>
            <a:normAutofit/>
          </a:bodyPr>
          <a:lstStyle/>
          <a:p>
            <a:pPr marL="0" indent="0" algn="ctr">
              <a:buNone/>
              <a:defRPr/>
            </a:pPr>
            <a:r>
              <a:rPr lang="mt-MT" sz="2800" dirty="0" smtClean="0"/>
              <a:t>Access Moodle and work out </a:t>
            </a:r>
            <a:r>
              <a:rPr lang="mt-MT" sz="2800" b="1" dirty="0" smtClean="0"/>
              <a:t>Worksheet </a:t>
            </a:r>
            <a:r>
              <a:rPr lang="mt-MT" sz="2800" b="1" dirty="0" smtClean="0"/>
              <a:t>11</a:t>
            </a:r>
            <a:endParaRPr lang="mt-MT" sz="2800" b="1" dirty="0" smtClean="0"/>
          </a:p>
          <a:p>
            <a:pPr marL="0" indent="0" algn="ctr">
              <a:buNone/>
              <a:defRPr/>
            </a:pPr>
            <a:endParaRPr lang="en-US" sz="2800" b="1" dirty="0"/>
          </a:p>
        </p:txBody>
      </p:sp>
      <p:pic>
        <p:nvPicPr>
          <p:cNvPr id="5" name="Picture 4" descr="https://tracker.moodle.org/secure/attachment/29098/logo-trans-4045x1000.png"/>
          <p:cNvPicPr>
            <a:picLocks noChangeAspect="1" noChangeArrowheads="1"/>
          </p:cNvPicPr>
          <p:nvPr/>
        </p:nvPicPr>
        <p:blipFill>
          <a:blip r:embed="rId2" cstate="print"/>
          <a:srcRect/>
          <a:stretch>
            <a:fillRect/>
          </a:stretch>
        </p:blipFill>
        <p:spPr bwMode="auto">
          <a:xfrm>
            <a:off x="3143795" y="4046869"/>
            <a:ext cx="6756400" cy="1670309"/>
          </a:xfrm>
          <a:prstGeom prst="rect">
            <a:avLst/>
          </a:prstGeom>
          <a:noFill/>
        </p:spPr>
      </p:pic>
      <p:pic>
        <p:nvPicPr>
          <p:cNvPr id="6" name="Picture 2" descr="http://rs577.pbsrc.com/albums/ss215/csnszhb/programmer.gif~c200"/>
          <p:cNvPicPr>
            <a:picLocks noChangeAspect="1" noChangeArrowheads="1" noCrop="1"/>
          </p:cNvPicPr>
          <p:nvPr/>
        </p:nvPicPr>
        <p:blipFill>
          <a:blip r:embed="rId3" cstate="print"/>
          <a:srcRect/>
          <a:stretch>
            <a:fillRect/>
          </a:stretch>
        </p:blipFill>
        <p:spPr bwMode="auto">
          <a:xfrm>
            <a:off x="609601" y="291738"/>
            <a:ext cx="1905000" cy="1905000"/>
          </a:xfrm>
          <a:prstGeom prst="rect">
            <a:avLst/>
          </a:prstGeom>
          <a:noFill/>
        </p:spPr>
      </p:pic>
    </p:spTree>
    <p:extLst>
      <p:ext uri="{BB962C8B-B14F-4D97-AF65-F5344CB8AC3E}">
        <p14:creationId xmlns="" xmlns:p14="http://schemas.microsoft.com/office/powerpoint/2010/main" val="42623135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DOM Event Handlers</a:t>
            </a:r>
            <a:endParaRPr lang="en-US" sz="3600" dirty="0"/>
          </a:p>
        </p:txBody>
      </p:sp>
      <p:sp>
        <p:nvSpPr>
          <p:cNvPr id="3" name="Content Placeholder 2"/>
          <p:cNvSpPr>
            <a:spLocks noGrp="1"/>
          </p:cNvSpPr>
          <p:nvPr>
            <p:ph idx="1"/>
          </p:nvPr>
        </p:nvSpPr>
        <p:spPr>
          <a:xfrm>
            <a:off x="151245" y="2259874"/>
            <a:ext cx="11899900" cy="2256708"/>
          </a:xfrm>
        </p:spPr>
        <p:txBody>
          <a:bodyPr>
            <a:normAutofit/>
          </a:bodyPr>
          <a:lstStyle/>
          <a:p>
            <a:r>
              <a:rPr lang="en-US" sz="2800" dirty="0" smtClean="0"/>
              <a:t>All modern browsers understand this way of creating an event handler, but you can only attach one function to each event handler</a:t>
            </a:r>
            <a:endParaRPr lang="mt-MT" sz="2800" dirty="0" smtClean="0"/>
          </a:p>
          <a:p>
            <a:r>
              <a:rPr lang="en-US" sz="2800" dirty="0" smtClean="0"/>
              <a:t>Here is the syntax to bind an event to an element using an event handler, and to indicate which function should execute when that event fires: </a:t>
            </a:r>
          </a:p>
        </p:txBody>
      </p:sp>
      <p:pic>
        <p:nvPicPr>
          <p:cNvPr id="9218" name="Picture 2"/>
          <p:cNvPicPr>
            <a:picLocks noChangeAspect="1" noChangeArrowheads="1"/>
          </p:cNvPicPr>
          <p:nvPr/>
        </p:nvPicPr>
        <p:blipFill>
          <a:blip r:embed="rId2" cstate="print"/>
          <a:srcRect/>
          <a:stretch>
            <a:fillRect/>
          </a:stretch>
        </p:blipFill>
        <p:spPr bwMode="auto">
          <a:xfrm>
            <a:off x="2978725" y="4406230"/>
            <a:ext cx="7051962" cy="2228366"/>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DOM Event Handlers</a:t>
            </a:r>
            <a:endParaRPr lang="en-US" sz="3600" dirty="0"/>
          </a:p>
        </p:txBody>
      </p:sp>
      <p:sp>
        <p:nvSpPr>
          <p:cNvPr id="3" name="Content Placeholder 2"/>
          <p:cNvSpPr>
            <a:spLocks noGrp="1"/>
          </p:cNvSpPr>
          <p:nvPr>
            <p:ph idx="1"/>
          </p:nvPr>
        </p:nvSpPr>
        <p:spPr>
          <a:xfrm>
            <a:off x="54259" y="2175165"/>
            <a:ext cx="12040755" cy="2161309"/>
          </a:xfrm>
        </p:spPr>
        <p:txBody>
          <a:bodyPr>
            <a:normAutofit fontScale="92500"/>
          </a:bodyPr>
          <a:lstStyle/>
          <a:p>
            <a:r>
              <a:rPr lang="en-US" sz="2800" dirty="0" smtClean="0"/>
              <a:t>Below, the event handler is on the last line (after the function has been defined and the DOM element node(s) selected)</a:t>
            </a:r>
            <a:endParaRPr lang="mt-MT" sz="2800" dirty="0" smtClean="0"/>
          </a:p>
          <a:p>
            <a:r>
              <a:rPr lang="mt-MT" sz="2800" dirty="0" smtClean="0"/>
              <a:t>With </a:t>
            </a:r>
            <a:r>
              <a:rPr lang="en-US" sz="2800" dirty="0" smtClean="0"/>
              <a:t>a function </a:t>
            </a:r>
            <a:r>
              <a:rPr lang="mt-MT" sz="2800" dirty="0" smtClean="0"/>
              <a:t>call</a:t>
            </a:r>
            <a:r>
              <a:rPr lang="en-US" sz="2800" dirty="0" smtClean="0"/>
              <a:t>, the </a:t>
            </a:r>
            <a:r>
              <a:rPr lang="mt-MT" sz="2800" dirty="0" smtClean="0"/>
              <a:t>brackets </a:t>
            </a:r>
            <a:r>
              <a:rPr lang="en-US" sz="2800" dirty="0" smtClean="0"/>
              <a:t>tell the JavaScript interpreter to "</a:t>
            </a:r>
            <a:r>
              <a:rPr lang="en-US" sz="2800" i="1" dirty="0" smtClean="0">
                <a:solidFill>
                  <a:schemeClr val="accent2"/>
                </a:solidFill>
              </a:rPr>
              <a:t>run this code now</a:t>
            </a:r>
            <a:r>
              <a:rPr lang="en-US" sz="2800" dirty="0" smtClean="0"/>
              <a:t>." </a:t>
            </a:r>
            <a:endParaRPr lang="mt-MT" sz="2800" dirty="0" smtClean="0"/>
          </a:p>
          <a:p>
            <a:r>
              <a:rPr lang="en-US" sz="2800" dirty="0" smtClean="0"/>
              <a:t>We want the code to run </a:t>
            </a:r>
            <a:r>
              <a:rPr lang="mt-MT" sz="2800" b="1" dirty="0" smtClean="0">
                <a:solidFill>
                  <a:schemeClr val="accent2"/>
                </a:solidFill>
              </a:rPr>
              <a:t>when</a:t>
            </a:r>
            <a:r>
              <a:rPr lang="mt-MT" sz="2800" dirty="0" smtClean="0"/>
              <a:t> the </a:t>
            </a:r>
            <a:r>
              <a:rPr lang="en-US" sz="2800" dirty="0" smtClean="0"/>
              <a:t>event fires, so </a:t>
            </a:r>
            <a:r>
              <a:rPr lang="mt-MT" sz="2800" dirty="0" smtClean="0"/>
              <a:t>we have to omitt the</a:t>
            </a:r>
            <a:r>
              <a:rPr lang="en-US" sz="2800" dirty="0" smtClean="0"/>
              <a:t> parentheses</a:t>
            </a:r>
          </a:p>
        </p:txBody>
      </p:sp>
      <p:pic>
        <p:nvPicPr>
          <p:cNvPr id="10243" name="Picture 3"/>
          <p:cNvPicPr>
            <a:picLocks noChangeAspect="1" noChangeArrowheads="1"/>
          </p:cNvPicPr>
          <p:nvPr/>
        </p:nvPicPr>
        <p:blipFill>
          <a:blip r:embed="rId2" cstate="print"/>
          <a:srcRect t="9885"/>
          <a:stretch>
            <a:fillRect/>
          </a:stretch>
        </p:blipFill>
        <p:spPr bwMode="auto">
          <a:xfrm>
            <a:off x="1953489" y="4322622"/>
            <a:ext cx="9870351" cy="2480830"/>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DOM Event Handlers</a:t>
            </a:r>
            <a:endParaRPr lang="en-US" sz="3600" dirty="0"/>
          </a:p>
        </p:txBody>
      </p:sp>
      <p:sp>
        <p:nvSpPr>
          <p:cNvPr id="3" name="Content Placeholder 2"/>
          <p:cNvSpPr>
            <a:spLocks noGrp="1"/>
          </p:cNvSpPr>
          <p:nvPr>
            <p:ph idx="1"/>
          </p:nvPr>
        </p:nvSpPr>
        <p:spPr>
          <a:xfrm>
            <a:off x="54259" y="2175165"/>
            <a:ext cx="12040755" cy="2161309"/>
          </a:xfrm>
        </p:spPr>
        <p:txBody>
          <a:bodyPr>
            <a:normAutofit fontScale="92500"/>
          </a:bodyPr>
          <a:lstStyle/>
          <a:p>
            <a:r>
              <a:rPr lang="en-US" sz="2800" dirty="0" smtClean="0"/>
              <a:t>Below, the event handler is on the last line (after the function has been defined and the DOM element node(s) selected)</a:t>
            </a:r>
            <a:endParaRPr lang="mt-MT" sz="2800" dirty="0" smtClean="0"/>
          </a:p>
          <a:p>
            <a:r>
              <a:rPr lang="mt-MT" sz="2800" dirty="0" smtClean="0"/>
              <a:t>With </a:t>
            </a:r>
            <a:r>
              <a:rPr lang="en-US" sz="2800" dirty="0" smtClean="0"/>
              <a:t>a function </a:t>
            </a:r>
            <a:r>
              <a:rPr lang="mt-MT" sz="2800" dirty="0" smtClean="0"/>
              <a:t>call</a:t>
            </a:r>
            <a:r>
              <a:rPr lang="en-US" sz="2800" dirty="0" smtClean="0"/>
              <a:t>, the </a:t>
            </a:r>
            <a:r>
              <a:rPr lang="mt-MT" sz="2800" dirty="0" smtClean="0"/>
              <a:t>brackets </a:t>
            </a:r>
            <a:r>
              <a:rPr lang="en-US" sz="2800" dirty="0" smtClean="0"/>
              <a:t>tell the JavaScript interpreter to "</a:t>
            </a:r>
            <a:r>
              <a:rPr lang="en-US" sz="2800" i="1" dirty="0" smtClean="0">
                <a:solidFill>
                  <a:schemeClr val="accent2"/>
                </a:solidFill>
              </a:rPr>
              <a:t>run this code now</a:t>
            </a:r>
            <a:r>
              <a:rPr lang="en-US" sz="2800" dirty="0" smtClean="0"/>
              <a:t>." </a:t>
            </a:r>
            <a:endParaRPr lang="mt-MT" sz="2800" dirty="0" smtClean="0"/>
          </a:p>
          <a:p>
            <a:r>
              <a:rPr lang="en-US" sz="2800" dirty="0" smtClean="0"/>
              <a:t>We want the code to run </a:t>
            </a:r>
            <a:r>
              <a:rPr lang="mt-MT" sz="2800" b="1" dirty="0" smtClean="0">
                <a:solidFill>
                  <a:schemeClr val="accent2"/>
                </a:solidFill>
              </a:rPr>
              <a:t>when</a:t>
            </a:r>
            <a:r>
              <a:rPr lang="mt-MT" sz="2800" dirty="0" smtClean="0"/>
              <a:t> the </a:t>
            </a:r>
            <a:r>
              <a:rPr lang="en-US" sz="2800" dirty="0" smtClean="0"/>
              <a:t>event fires, so </a:t>
            </a:r>
            <a:r>
              <a:rPr lang="mt-MT" sz="2800" dirty="0" smtClean="0"/>
              <a:t>we have to omitt the</a:t>
            </a:r>
            <a:r>
              <a:rPr lang="en-US" sz="2800" dirty="0" smtClean="0"/>
              <a:t> parentheses</a:t>
            </a:r>
          </a:p>
        </p:txBody>
      </p:sp>
      <p:pic>
        <p:nvPicPr>
          <p:cNvPr id="10243" name="Picture 3"/>
          <p:cNvPicPr>
            <a:picLocks noChangeAspect="1" noChangeArrowheads="1"/>
          </p:cNvPicPr>
          <p:nvPr/>
        </p:nvPicPr>
        <p:blipFill>
          <a:blip r:embed="rId2" cstate="print"/>
          <a:srcRect t="9885"/>
          <a:stretch>
            <a:fillRect/>
          </a:stretch>
        </p:blipFill>
        <p:spPr bwMode="auto">
          <a:xfrm>
            <a:off x="1953489" y="4322622"/>
            <a:ext cx="9870351" cy="2480830"/>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DOM Event Handlers</a:t>
            </a:r>
            <a:endParaRPr lang="en-US" sz="3600" dirty="0"/>
          </a:p>
        </p:txBody>
      </p:sp>
      <p:sp>
        <p:nvSpPr>
          <p:cNvPr id="5" name="Content Placeholder 4"/>
          <p:cNvSpPr>
            <a:spLocks noGrp="1"/>
          </p:cNvSpPr>
          <p:nvPr>
            <p:ph idx="1"/>
          </p:nvPr>
        </p:nvSpPr>
        <p:spPr/>
        <p:txBody>
          <a:bodyPr/>
          <a:lstStyle/>
          <a:p>
            <a:endParaRPr lang="en-GB"/>
          </a:p>
        </p:txBody>
      </p:sp>
      <p:pic>
        <p:nvPicPr>
          <p:cNvPr id="6" name="Picture 3"/>
          <p:cNvPicPr>
            <a:picLocks noChangeAspect="1" noChangeArrowheads="1"/>
          </p:cNvPicPr>
          <p:nvPr/>
        </p:nvPicPr>
        <p:blipFill>
          <a:blip r:embed="rId2" cstate="print"/>
          <a:srcRect/>
          <a:stretch>
            <a:fillRect/>
          </a:stretch>
        </p:blipFill>
        <p:spPr bwMode="auto">
          <a:xfrm>
            <a:off x="554181" y="2574374"/>
            <a:ext cx="11291455" cy="3534161"/>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DOM Event Handlers</a:t>
            </a:r>
            <a:endParaRPr lang="en-US" sz="3600" dirty="0"/>
          </a:p>
        </p:txBody>
      </p:sp>
      <p:sp>
        <p:nvSpPr>
          <p:cNvPr id="3" name="Content Placeholder 2"/>
          <p:cNvSpPr>
            <a:spLocks noGrp="1"/>
          </p:cNvSpPr>
          <p:nvPr>
            <p:ph idx="1"/>
          </p:nvPr>
        </p:nvSpPr>
        <p:spPr>
          <a:xfrm>
            <a:off x="26549" y="2258296"/>
            <a:ext cx="12165451" cy="4710544"/>
          </a:xfrm>
        </p:spPr>
        <p:txBody>
          <a:bodyPr>
            <a:normAutofit/>
          </a:bodyPr>
          <a:lstStyle/>
          <a:p>
            <a:pPr>
              <a:buNone/>
            </a:pPr>
            <a:r>
              <a:rPr lang="en-US" sz="2800" dirty="0" smtClean="0"/>
              <a:t>In </a:t>
            </a:r>
            <a:r>
              <a:rPr lang="mt-MT" sz="2800" dirty="0" smtClean="0"/>
              <a:t>the previous</a:t>
            </a:r>
            <a:r>
              <a:rPr lang="en-US" sz="2800" dirty="0" smtClean="0"/>
              <a:t> example, the event handler appears on the last line of the JavaScript</a:t>
            </a:r>
            <a:r>
              <a:rPr lang="mt-MT" sz="2800" dirty="0" smtClean="0"/>
              <a:t>. </a:t>
            </a:r>
            <a:r>
              <a:rPr lang="en-US" sz="2800" dirty="0" smtClean="0"/>
              <a:t>Before the DOM event handler, two things are put in place: </a:t>
            </a:r>
            <a:endParaRPr lang="mt-MT" sz="2800" dirty="0" smtClean="0"/>
          </a:p>
          <a:p>
            <a:pPr marL="1154430" lvl="2" indent="-514350">
              <a:buFont typeface="+mj-lt"/>
              <a:buAutoNum type="arabicPeriod"/>
            </a:pPr>
            <a:r>
              <a:rPr lang="mt-MT" sz="2400" dirty="0" smtClean="0"/>
              <a:t>The function to be fired should be defined first</a:t>
            </a:r>
            <a:r>
              <a:rPr lang="en-US" sz="2400" dirty="0" smtClean="0"/>
              <a:t>.</a:t>
            </a:r>
            <a:endParaRPr lang="mt-MT" sz="2400" dirty="0" smtClean="0"/>
          </a:p>
          <a:p>
            <a:pPr marL="1154430" lvl="2" indent="-514350">
              <a:buFont typeface="+mj-lt"/>
              <a:buAutoNum type="arabicPeriod"/>
            </a:pPr>
            <a:r>
              <a:rPr lang="en-US" sz="2400" dirty="0" smtClean="0"/>
              <a:t>The DOM element node is stored in a variable. </a:t>
            </a:r>
            <a:r>
              <a:rPr lang="mt-MT" sz="2400" dirty="0" smtClean="0"/>
              <a:t>E.g. The text field is stored in </a:t>
            </a:r>
            <a:r>
              <a:rPr lang="en-US" sz="2400" dirty="0" smtClean="0"/>
              <a:t>a variable called e</a:t>
            </a:r>
            <a:r>
              <a:rPr lang="mt-MT" sz="2400" dirty="0" smtClean="0"/>
              <a:t>l</a:t>
            </a:r>
            <a:r>
              <a:rPr lang="en-US" sz="2400" dirty="0" smtClean="0"/>
              <a:t>Username. </a:t>
            </a:r>
            <a:r>
              <a:rPr lang="mt-MT" sz="2400" dirty="0" smtClean="0"/>
              <a:t>T</a:t>
            </a:r>
            <a:r>
              <a:rPr lang="en-US" sz="2400" dirty="0" smtClean="0"/>
              <a:t>he event name is preceded by the word "on</a:t>
            </a:r>
            <a:r>
              <a:rPr lang="mt-MT" sz="2400" i="0" dirty="0" smtClean="0"/>
              <a:t>”</a:t>
            </a:r>
            <a:r>
              <a:rPr lang="mt-MT" sz="2400" dirty="0" smtClean="0"/>
              <a:t> e.g. </a:t>
            </a:r>
            <a:r>
              <a:rPr lang="en-US" sz="2400" dirty="0" err="1" smtClean="0"/>
              <a:t>onsubmit</a:t>
            </a:r>
            <a:r>
              <a:rPr lang="mt-MT" sz="2400" dirty="0" smtClean="0"/>
              <a:t>.</a:t>
            </a:r>
          </a:p>
          <a:p>
            <a:pPr marL="1154430" lvl="2" indent="-514350">
              <a:buFont typeface="+mj-lt"/>
              <a:buAutoNum type="arabicPeriod"/>
            </a:pPr>
            <a:r>
              <a:rPr lang="en-US" sz="2400" dirty="0" smtClean="0"/>
              <a:t>On the last line, the event handler e</a:t>
            </a:r>
            <a:r>
              <a:rPr lang="mt-MT" sz="2400" dirty="0" smtClean="0"/>
              <a:t>l</a:t>
            </a:r>
            <a:r>
              <a:rPr lang="en-US" sz="2400" dirty="0" smtClean="0"/>
              <a:t>Username.onb</a:t>
            </a:r>
            <a:r>
              <a:rPr lang="mt-MT" sz="2400" dirty="0" smtClean="0"/>
              <a:t>l</a:t>
            </a:r>
            <a:r>
              <a:rPr lang="en-US" sz="2400" dirty="0" err="1" smtClean="0"/>
              <a:t>ur</a:t>
            </a:r>
            <a:r>
              <a:rPr lang="en-US" sz="2400" dirty="0" smtClean="0"/>
              <a:t> indicates that the code is waiting for the b</a:t>
            </a:r>
            <a:r>
              <a:rPr lang="mt-MT" sz="2400" dirty="0" smtClean="0"/>
              <a:t>l</a:t>
            </a:r>
            <a:r>
              <a:rPr lang="en-US" sz="2400" dirty="0" err="1" smtClean="0"/>
              <a:t>ur</a:t>
            </a:r>
            <a:r>
              <a:rPr lang="en-US" sz="2400" dirty="0" smtClean="0"/>
              <a:t> event to fire on the element stored in the variable called e</a:t>
            </a:r>
            <a:r>
              <a:rPr lang="mt-MT" sz="2400" dirty="0" smtClean="0"/>
              <a:t>l</a:t>
            </a:r>
            <a:r>
              <a:rPr lang="en-US" sz="2400" dirty="0" smtClean="0"/>
              <a:t>Username. This </a:t>
            </a:r>
            <a:r>
              <a:rPr lang="mt-MT" sz="2400" dirty="0" smtClean="0"/>
              <a:t>is assigned to </a:t>
            </a:r>
            <a:r>
              <a:rPr lang="en-US" sz="2400" dirty="0" smtClean="0"/>
              <a:t>the function that will run when the event fires on that element. </a:t>
            </a:r>
            <a:endParaRPr lang="mt-MT" sz="2600" dirty="0" smtClean="0"/>
          </a:p>
          <a:p>
            <a:endParaRPr lang="en-US" sz="2800" dirty="0" smtClean="0"/>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1094509"/>
            <a:ext cx="7432766" cy="1034551"/>
          </a:xfrm>
        </p:spPr>
        <p:txBody>
          <a:bodyPr>
            <a:normAutofit/>
          </a:bodyPr>
          <a:lstStyle/>
          <a:p>
            <a:r>
              <a:rPr lang="en-US" dirty="0" smtClean="0"/>
              <a:t>	</a:t>
            </a:r>
            <a:r>
              <a:rPr lang="mt-MT" dirty="0" smtClean="0"/>
              <a:t>			   	    </a:t>
            </a:r>
            <a:r>
              <a:rPr lang="mt-MT" sz="4800" dirty="0" smtClean="0"/>
              <a:t>Events</a:t>
            </a:r>
            <a:endParaRPr lang="en-US" sz="4800" dirty="0"/>
          </a:p>
        </p:txBody>
      </p:sp>
      <p:sp>
        <p:nvSpPr>
          <p:cNvPr id="3" name="Content Placeholder 2"/>
          <p:cNvSpPr>
            <a:spLocks noGrp="1"/>
          </p:cNvSpPr>
          <p:nvPr>
            <p:ph idx="1"/>
          </p:nvPr>
        </p:nvSpPr>
        <p:spPr>
          <a:xfrm>
            <a:off x="165100" y="2259874"/>
            <a:ext cx="11899900" cy="4407626"/>
          </a:xfrm>
        </p:spPr>
        <p:txBody>
          <a:bodyPr>
            <a:normAutofit/>
          </a:bodyPr>
          <a:lstStyle/>
          <a:p>
            <a:r>
              <a:rPr lang="en-US" sz="3200" dirty="0" smtClean="0"/>
              <a:t>When you browse the web, your browser registers different types of events</a:t>
            </a:r>
            <a:endParaRPr lang="mt-MT" sz="3200" dirty="0" smtClean="0"/>
          </a:p>
          <a:p>
            <a:r>
              <a:rPr lang="en-US" sz="3200" dirty="0" smtClean="0"/>
              <a:t>It's the browser's way of saying, "Hey, this just happened." </a:t>
            </a:r>
            <a:endParaRPr lang="mt-MT" sz="3200" dirty="0" smtClean="0"/>
          </a:p>
          <a:p>
            <a:r>
              <a:rPr lang="en-US" sz="3200" dirty="0" smtClean="0"/>
              <a:t>Your script can then respond to these events</a:t>
            </a:r>
            <a:endParaRPr lang="mt-MT" sz="3200" dirty="0" smtClean="0"/>
          </a:p>
          <a:p>
            <a:r>
              <a:rPr lang="en-US" sz="3200" dirty="0" smtClean="0"/>
              <a:t>Scripts often respond to these events by updating the content of the web page (via the Document Object Model) which makes the page feel more interactive</a:t>
            </a:r>
            <a:endParaRPr lang="en-GB" sz="3200" dirty="0" smtClean="0"/>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DOM Event Handlers</a:t>
            </a:r>
            <a:endParaRPr lang="en-US" sz="3600" dirty="0"/>
          </a:p>
        </p:txBody>
      </p:sp>
      <p:sp>
        <p:nvSpPr>
          <p:cNvPr id="3" name="Content Placeholder 2"/>
          <p:cNvSpPr>
            <a:spLocks noGrp="1"/>
          </p:cNvSpPr>
          <p:nvPr>
            <p:ph idx="1"/>
          </p:nvPr>
        </p:nvSpPr>
        <p:spPr>
          <a:xfrm>
            <a:off x="26549" y="2258296"/>
            <a:ext cx="12165451" cy="4710544"/>
          </a:xfrm>
        </p:spPr>
        <p:txBody>
          <a:bodyPr>
            <a:normAutofit/>
          </a:bodyPr>
          <a:lstStyle/>
          <a:p>
            <a:pPr marL="514350" indent="-514350"/>
            <a:r>
              <a:rPr lang="en-US" sz="2800" dirty="0" smtClean="0"/>
              <a:t>The HTML </a:t>
            </a:r>
            <a:r>
              <a:rPr lang="mt-MT" sz="2800" dirty="0" smtClean="0"/>
              <a:t>code will be </a:t>
            </a:r>
            <a:r>
              <a:rPr lang="en-US" sz="2800" dirty="0" smtClean="0"/>
              <a:t>the same but without the </a:t>
            </a:r>
            <a:r>
              <a:rPr lang="mt-MT" sz="2800" dirty="0" smtClean="0"/>
              <a:t>(e.g.) </a:t>
            </a:r>
            <a:r>
              <a:rPr lang="en-US" sz="2800" dirty="0" err="1" smtClean="0"/>
              <a:t>onb</a:t>
            </a:r>
            <a:r>
              <a:rPr lang="mt-MT" sz="2800" dirty="0" smtClean="0"/>
              <a:t>l</a:t>
            </a:r>
            <a:r>
              <a:rPr lang="en-US" sz="2800" dirty="0" err="1" smtClean="0"/>
              <a:t>ur</a:t>
            </a:r>
            <a:r>
              <a:rPr lang="en-US" sz="2800" dirty="0" smtClean="0"/>
              <a:t> event attribute. </a:t>
            </a:r>
            <a:endParaRPr lang="mt-MT" sz="2800" dirty="0" smtClean="0"/>
          </a:p>
          <a:p>
            <a:pPr marL="514350" indent="-514350"/>
            <a:r>
              <a:rPr lang="en-US" sz="2800" dirty="0" smtClean="0"/>
              <a:t>This means that. the event handler is in the JavaScript, not the HTML. </a:t>
            </a:r>
            <a:endParaRPr lang="mt-MT" sz="2800" dirty="0" smtClean="0"/>
          </a:p>
          <a:p>
            <a:pPr marL="514350" indent="-514350"/>
            <a:r>
              <a:rPr lang="en-US" sz="2800" dirty="0" smtClean="0"/>
              <a:t>Browser support: </a:t>
            </a:r>
            <a:endParaRPr lang="mt-MT" sz="2800" dirty="0" smtClean="0"/>
          </a:p>
          <a:p>
            <a:pPr marL="1154430" lvl="2" indent="-514350">
              <a:buNone/>
            </a:pPr>
            <a:r>
              <a:rPr lang="en-US" sz="2400" dirty="0" smtClean="0"/>
              <a:t>On line 3, the </a:t>
            </a:r>
            <a:r>
              <a:rPr lang="en-US" sz="2400" dirty="0" err="1" smtClean="0"/>
              <a:t>checkUsername</a:t>
            </a:r>
            <a:r>
              <a:rPr lang="en-US" sz="2400" dirty="0" smtClean="0"/>
              <a:t>() function uses the </a:t>
            </a:r>
            <a:r>
              <a:rPr lang="en-US" sz="2400" b="1" dirty="0" smtClean="0">
                <a:solidFill>
                  <a:schemeClr val="accent2"/>
                </a:solidFill>
              </a:rPr>
              <a:t>this</a:t>
            </a:r>
            <a:r>
              <a:rPr lang="en-US" sz="2400" dirty="0" smtClean="0"/>
              <a:t> keyword in the conditional statement to check the number of characters the user entered. It works in most browsers because they know this refers to the element the event happened on. </a:t>
            </a:r>
            <a:endParaRPr lang="mt-MT" sz="2400" dirty="0" smtClean="0"/>
          </a:p>
          <a:p>
            <a:pPr marL="1154430" lvl="2" indent="-514350">
              <a:buNone/>
            </a:pPr>
            <a:r>
              <a:rPr lang="en-US" sz="2400" dirty="0" smtClean="0"/>
              <a:t>However, in Internet Explorer 8 or earlier, IE would treat this as the window object. As a result, it would not know which element the event occurred on and there would be no value that it checked the length of, so it would raise an error. </a:t>
            </a:r>
            <a:endParaRPr lang="mt-MT" sz="2400" dirty="0" smtClean="0"/>
          </a:p>
          <a:p>
            <a:endParaRPr lang="en-US" sz="2800" dirty="0" smtClean="0"/>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40715" y="888272"/>
            <a:ext cx="5029214" cy="1188536"/>
          </a:xfrm>
        </p:spPr>
        <p:txBody>
          <a:bodyPr>
            <a:normAutofit fontScale="90000"/>
          </a:bodyPr>
          <a:lstStyle/>
          <a:p>
            <a:r>
              <a:rPr lang="mt-MT" dirty="0" smtClean="0"/>
              <a:t>	</a:t>
            </a:r>
            <a:r>
              <a:rPr lang="mt-MT" smtClean="0"/>
              <a:t>	 </a:t>
            </a:r>
            <a:r>
              <a:rPr lang="mt-MT" dirty="0" smtClean="0"/>
              <a:t/>
            </a:r>
            <a:br>
              <a:rPr lang="mt-MT" dirty="0" smtClean="0"/>
            </a:br>
            <a:r>
              <a:rPr lang="mt-MT" dirty="0" smtClean="0"/>
              <a:t>		Practice</a:t>
            </a:r>
            <a:endParaRPr lang="en-US" dirty="0"/>
          </a:p>
        </p:txBody>
      </p:sp>
      <p:sp>
        <p:nvSpPr>
          <p:cNvPr id="3" name="Content Placeholder 2"/>
          <p:cNvSpPr>
            <a:spLocks noGrp="1"/>
          </p:cNvSpPr>
          <p:nvPr>
            <p:ph idx="1"/>
          </p:nvPr>
        </p:nvSpPr>
        <p:spPr>
          <a:xfrm>
            <a:off x="165099" y="2325190"/>
            <a:ext cx="11343278" cy="4454434"/>
          </a:xfrm>
        </p:spPr>
        <p:txBody>
          <a:bodyPr>
            <a:normAutofit/>
          </a:bodyPr>
          <a:lstStyle/>
          <a:p>
            <a:pPr marL="0" indent="0" algn="ctr">
              <a:buNone/>
              <a:defRPr/>
            </a:pPr>
            <a:r>
              <a:rPr lang="mt-MT" sz="2800" dirty="0" smtClean="0"/>
              <a:t>Access Moodle and work out </a:t>
            </a:r>
            <a:r>
              <a:rPr lang="mt-MT" sz="2800" b="1" dirty="0" smtClean="0"/>
              <a:t>Worksheet </a:t>
            </a:r>
            <a:r>
              <a:rPr lang="mt-MT" sz="2800" b="1" dirty="0" smtClean="0"/>
              <a:t>12</a:t>
            </a:r>
            <a:endParaRPr lang="mt-MT" sz="2800" b="1" dirty="0" smtClean="0"/>
          </a:p>
          <a:p>
            <a:pPr marL="0" indent="0" algn="ctr">
              <a:buNone/>
              <a:defRPr/>
            </a:pPr>
            <a:endParaRPr lang="en-US" sz="2800" b="1" dirty="0"/>
          </a:p>
        </p:txBody>
      </p:sp>
      <p:pic>
        <p:nvPicPr>
          <p:cNvPr id="5" name="Picture 4" descr="https://tracker.moodle.org/secure/attachment/29098/logo-trans-4045x1000.png"/>
          <p:cNvPicPr>
            <a:picLocks noChangeAspect="1" noChangeArrowheads="1"/>
          </p:cNvPicPr>
          <p:nvPr/>
        </p:nvPicPr>
        <p:blipFill>
          <a:blip r:embed="rId2" cstate="print"/>
          <a:srcRect/>
          <a:stretch>
            <a:fillRect/>
          </a:stretch>
        </p:blipFill>
        <p:spPr bwMode="auto">
          <a:xfrm>
            <a:off x="3143795" y="4046869"/>
            <a:ext cx="6756400" cy="1670309"/>
          </a:xfrm>
          <a:prstGeom prst="rect">
            <a:avLst/>
          </a:prstGeom>
          <a:noFill/>
        </p:spPr>
      </p:pic>
      <p:pic>
        <p:nvPicPr>
          <p:cNvPr id="6" name="Picture 2" descr="http://rs577.pbsrc.com/albums/ss215/csnszhb/programmer.gif~c200"/>
          <p:cNvPicPr>
            <a:picLocks noChangeAspect="1" noChangeArrowheads="1" noCrop="1"/>
          </p:cNvPicPr>
          <p:nvPr/>
        </p:nvPicPr>
        <p:blipFill>
          <a:blip r:embed="rId3" cstate="print"/>
          <a:srcRect/>
          <a:stretch>
            <a:fillRect/>
          </a:stretch>
        </p:blipFill>
        <p:spPr bwMode="auto">
          <a:xfrm>
            <a:off x="609601" y="291738"/>
            <a:ext cx="1905000" cy="1905000"/>
          </a:xfrm>
          <a:prstGeom prst="rect">
            <a:avLst/>
          </a:prstGeom>
          <a:noFill/>
        </p:spPr>
      </p:pic>
    </p:spTree>
    <p:extLst>
      <p:ext uri="{BB962C8B-B14F-4D97-AF65-F5344CB8AC3E}">
        <p14:creationId xmlns="" xmlns:p14="http://schemas.microsoft.com/office/powerpoint/2010/main" val="42623135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Event Listeners</a:t>
            </a:r>
            <a:endParaRPr lang="en-US" sz="3600" dirty="0"/>
          </a:p>
        </p:txBody>
      </p:sp>
      <p:sp>
        <p:nvSpPr>
          <p:cNvPr id="3" name="Content Placeholder 2"/>
          <p:cNvSpPr>
            <a:spLocks noGrp="1"/>
          </p:cNvSpPr>
          <p:nvPr>
            <p:ph idx="1"/>
          </p:nvPr>
        </p:nvSpPr>
        <p:spPr>
          <a:xfrm>
            <a:off x="26549" y="2258296"/>
            <a:ext cx="12165451" cy="1773377"/>
          </a:xfrm>
        </p:spPr>
        <p:txBody>
          <a:bodyPr>
            <a:normAutofit/>
          </a:bodyPr>
          <a:lstStyle/>
          <a:p>
            <a:pPr marL="514350" indent="-514350"/>
            <a:r>
              <a:rPr lang="en-US" sz="2800" dirty="0" smtClean="0"/>
              <a:t>Event listeners are a more recent approach to handling events</a:t>
            </a:r>
            <a:endParaRPr lang="mt-MT" sz="2800" dirty="0" smtClean="0"/>
          </a:p>
          <a:p>
            <a:pPr marL="514350" indent="-514350"/>
            <a:r>
              <a:rPr lang="en-US" sz="2800" dirty="0" smtClean="0"/>
              <a:t>They can deal with more than one function at a time but they are not supported in older browsers</a:t>
            </a:r>
            <a:endParaRPr lang="mt-MT" sz="2800" dirty="0" smtClean="0"/>
          </a:p>
        </p:txBody>
      </p:sp>
      <p:pic>
        <p:nvPicPr>
          <p:cNvPr id="12290" name="Picture 2"/>
          <p:cNvPicPr>
            <a:picLocks noChangeAspect="1" noChangeArrowheads="1"/>
          </p:cNvPicPr>
          <p:nvPr/>
        </p:nvPicPr>
        <p:blipFill>
          <a:blip r:embed="rId2" cstate="print"/>
          <a:srcRect/>
          <a:stretch>
            <a:fillRect/>
          </a:stretch>
        </p:blipFill>
        <p:spPr bwMode="auto">
          <a:xfrm>
            <a:off x="2957949" y="3929223"/>
            <a:ext cx="9123219" cy="2720960"/>
          </a:xfrm>
          <a:prstGeom prst="rect">
            <a:avLst/>
          </a:prstGeom>
          <a:noFill/>
          <a:ln w="9525">
            <a:noFill/>
            <a:miter lim="800000"/>
            <a:headEnd/>
            <a:tailEnd/>
          </a:ln>
        </p:spPr>
      </p:pic>
      <p:sp>
        <p:nvSpPr>
          <p:cNvPr id="5" name="Rounded Rectangle 4"/>
          <p:cNvSpPr/>
          <p:nvPr/>
        </p:nvSpPr>
        <p:spPr>
          <a:xfrm>
            <a:off x="193964" y="3962399"/>
            <a:ext cx="2909453" cy="27293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Here is the syntax to bind an event to an element using an event listener, and to indicate which function should execute when that event fires</a:t>
            </a:r>
          </a:p>
          <a:p>
            <a:pPr algn="ctr"/>
            <a:endParaRPr lang="en-GB" dirty="0"/>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Event Listeners</a:t>
            </a:r>
            <a:endParaRPr lang="en-US" sz="3600" dirty="0"/>
          </a:p>
        </p:txBody>
      </p:sp>
      <p:sp>
        <p:nvSpPr>
          <p:cNvPr id="3" name="Content Placeholder 2"/>
          <p:cNvSpPr>
            <a:spLocks noGrp="1"/>
          </p:cNvSpPr>
          <p:nvPr>
            <p:ph idx="1"/>
          </p:nvPr>
        </p:nvSpPr>
        <p:spPr>
          <a:xfrm>
            <a:off x="26549" y="2258296"/>
            <a:ext cx="12165451" cy="1773377"/>
          </a:xfrm>
        </p:spPr>
        <p:txBody>
          <a:bodyPr>
            <a:normAutofit/>
          </a:bodyPr>
          <a:lstStyle/>
          <a:p>
            <a:pPr marL="514350" indent="-514350"/>
            <a:endParaRPr lang="mt-MT" sz="2800" dirty="0" smtClean="0"/>
          </a:p>
        </p:txBody>
      </p:sp>
      <p:pic>
        <p:nvPicPr>
          <p:cNvPr id="13314" name="Picture 2"/>
          <p:cNvPicPr>
            <a:picLocks noChangeAspect="1" noChangeArrowheads="1"/>
          </p:cNvPicPr>
          <p:nvPr/>
        </p:nvPicPr>
        <p:blipFill>
          <a:blip r:embed="rId2" cstate="print"/>
          <a:srcRect l="1980" r="3509"/>
          <a:stretch>
            <a:fillRect/>
          </a:stretch>
        </p:blipFill>
        <p:spPr bwMode="auto">
          <a:xfrm>
            <a:off x="154534" y="2873829"/>
            <a:ext cx="11848779" cy="3227976"/>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Event Listeners</a:t>
            </a:r>
            <a:endParaRPr lang="en-US" sz="3600" dirty="0"/>
          </a:p>
        </p:txBody>
      </p:sp>
      <p:sp>
        <p:nvSpPr>
          <p:cNvPr id="3" name="Content Placeholder 2"/>
          <p:cNvSpPr>
            <a:spLocks noGrp="1"/>
          </p:cNvSpPr>
          <p:nvPr>
            <p:ph idx="1"/>
          </p:nvPr>
        </p:nvSpPr>
        <p:spPr>
          <a:xfrm>
            <a:off x="26549" y="2258296"/>
            <a:ext cx="12165451" cy="1773377"/>
          </a:xfrm>
        </p:spPr>
        <p:txBody>
          <a:bodyPr>
            <a:normAutofit/>
          </a:bodyPr>
          <a:lstStyle/>
          <a:p>
            <a:pPr marL="514350" indent="-514350"/>
            <a:endParaRPr lang="mt-MT" sz="2800" dirty="0" smtClean="0"/>
          </a:p>
        </p:txBody>
      </p:sp>
      <p:pic>
        <p:nvPicPr>
          <p:cNvPr id="14338" name="Picture 2"/>
          <p:cNvPicPr>
            <a:picLocks noChangeAspect="1" noChangeArrowheads="1"/>
          </p:cNvPicPr>
          <p:nvPr/>
        </p:nvPicPr>
        <p:blipFill>
          <a:blip r:embed="rId2" cstate="print"/>
          <a:srcRect/>
          <a:stretch>
            <a:fillRect/>
          </a:stretch>
        </p:blipFill>
        <p:spPr bwMode="auto">
          <a:xfrm>
            <a:off x="290988" y="2249710"/>
            <a:ext cx="11626718" cy="4572000"/>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Event Listeners</a:t>
            </a:r>
            <a:endParaRPr lang="en-US" sz="3600" dirty="0"/>
          </a:p>
        </p:txBody>
      </p:sp>
      <p:sp>
        <p:nvSpPr>
          <p:cNvPr id="3" name="Content Placeholder 2"/>
          <p:cNvSpPr>
            <a:spLocks noGrp="1"/>
          </p:cNvSpPr>
          <p:nvPr>
            <p:ph idx="1"/>
          </p:nvPr>
        </p:nvSpPr>
        <p:spPr>
          <a:xfrm>
            <a:off x="26550" y="2258296"/>
            <a:ext cx="11831622" cy="4599704"/>
          </a:xfrm>
        </p:spPr>
        <p:txBody>
          <a:bodyPr>
            <a:normAutofit/>
          </a:bodyPr>
          <a:lstStyle/>
          <a:p>
            <a:pPr marL="514350" indent="-514350"/>
            <a:r>
              <a:rPr lang="en-US" sz="3200" dirty="0" smtClean="0"/>
              <a:t>In </a:t>
            </a:r>
            <a:r>
              <a:rPr lang="mt-MT" sz="3200" dirty="0" smtClean="0"/>
              <a:t>the previous</a:t>
            </a:r>
            <a:r>
              <a:rPr lang="en-US" sz="3200" dirty="0" smtClean="0"/>
              <a:t> example, the event </a:t>
            </a:r>
            <a:r>
              <a:rPr lang="mt-MT" sz="3200" dirty="0" smtClean="0"/>
              <a:t>listener </a:t>
            </a:r>
            <a:r>
              <a:rPr lang="en-US" sz="3200" dirty="0" smtClean="0"/>
              <a:t>appears on the last line of the JavaScript</a:t>
            </a:r>
            <a:r>
              <a:rPr lang="mt-MT" sz="3200" dirty="0" smtClean="0"/>
              <a:t>. </a:t>
            </a:r>
            <a:r>
              <a:rPr lang="en-US" sz="3200" dirty="0" smtClean="0"/>
              <a:t>Before </a:t>
            </a:r>
            <a:r>
              <a:rPr lang="mt-MT" sz="3200" dirty="0" smtClean="0"/>
              <a:t>you write an event listener</a:t>
            </a:r>
            <a:r>
              <a:rPr lang="en-US" sz="3200" dirty="0" smtClean="0"/>
              <a:t>, two things are put in place: </a:t>
            </a:r>
            <a:endParaRPr lang="mt-MT" sz="3200" dirty="0" smtClean="0"/>
          </a:p>
          <a:p>
            <a:pPr marL="1154430" lvl="2" indent="-514350">
              <a:buFont typeface="+mj-lt"/>
              <a:buAutoNum type="arabicPeriod"/>
            </a:pPr>
            <a:r>
              <a:rPr lang="mt-MT" sz="2800" dirty="0" smtClean="0"/>
              <a:t>The function to be fired should be defined first</a:t>
            </a:r>
            <a:r>
              <a:rPr lang="en-US" sz="2800" dirty="0" smtClean="0"/>
              <a:t>.</a:t>
            </a:r>
            <a:endParaRPr lang="mt-MT" sz="2800" dirty="0" smtClean="0"/>
          </a:p>
          <a:p>
            <a:pPr marL="1154430" lvl="2" indent="-514350">
              <a:buFont typeface="+mj-lt"/>
              <a:buAutoNum type="arabicPeriod"/>
            </a:pPr>
            <a:r>
              <a:rPr lang="en-US" sz="2800" dirty="0" smtClean="0"/>
              <a:t>The DOM element node is stored in a variable. </a:t>
            </a:r>
            <a:r>
              <a:rPr lang="mt-MT" sz="2800" dirty="0" smtClean="0"/>
              <a:t>E.g. The text field is stored in </a:t>
            </a:r>
            <a:r>
              <a:rPr lang="en-US" sz="2800" dirty="0" smtClean="0"/>
              <a:t>a variable called e</a:t>
            </a:r>
            <a:r>
              <a:rPr lang="mt-MT" sz="2800" dirty="0" smtClean="0"/>
              <a:t>l</a:t>
            </a:r>
            <a:r>
              <a:rPr lang="en-US" sz="2800" dirty="0" smtClean="0"/>
              <a:t>Username.</a:t>
            </a:r>
            <a:endParaRPr lang="mt-MT" sz="2800" dirty="0" smtClean="0"/>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Event Listeners</a:t>
            </a:r>
            <a:endParaRPr lang="en-US" sz="3600" dirty="0"/>
          </a:p>
        </p:txBody>
      </p:sp>
      <p:sp>
        <p:nvSpPr>
          <p:cNvPr id="3" name="Content Placeholder 2"/>
          <p:cNvSpPr>
            <a:spLocks noGrp="1"/>
          </p:cNvSpPr>
          <p:nvPr>
            <p:ph idx="1"/>
          </p:nvPr>
        </p:nvSpPr>
        <p:spPr>
          <a:xfrm>
            <a:off x="26550" y="2206173"/>
            <a:ext cx="11831622" cy="3410857"/>
          </a:xfrm>
        </p:spPr>
        <p:txBody>
          <a:bodyPr>
            <a:normAutofit/>
          </a:bodyPr>
          <a:lstStyle/>
          <a:p>
            <a:pPr marL="514350" indent="-514350"/>
            <a:r>
              <a:rPr lang="en-US" sz="2800" dirty="0" smtClean="0"/>
              <a:t>The </a:t>
            </a:r>
            <a:r>
              <a:rPr lang="en-US" sz="2800" dirty="0" err="1" smtClean="0"/>
              <a:t>addEvent</a:t>
            </a:r>
            <a:r>
              <a:rPr lang="mt-MT" sz="2800" dirty="0" smtClean="0"/>
              <a:t>L</a:t>
            </a:r>
            <a:r>
              <a:rPr lang="en-US" sz="2800" dirty="0" err="1" smtClean="0"/>
              <a:t>istener</a:t>
            </a:r>
            <a:r>
              <a:rPr lang="en-US" sz="2800" dirty="0" smtClean="0"/>
              <a:t> () method takes three properties: </a:t>
            </a:r>
            <a:endParaRPr lang="mt-MT" sz="2800" dirty="0" smtClean="0"/>
          </a:p>
          <a:p>
            <a:pPr marL="1154430" lvl="2" indent="-514350">
              <a:buFont typeface="+mj-lt"/>
              <a:buAutoNum type="romanLcPeriod"/>
            </a:pPr>
            <a:r>
              <a:rPr lang="en-US" sz="2400" dirty="0" smtClean="0"/>
              <a:t>The event you want it to listen for. In this case, the b</a:t>
            </a:r>
            <a:r>
              <a:rPr lang="mt-MT" sz="2400" dirty="0" smtClean="0"/>
              <a:t>lur</a:t>
            </a:r>
            <a:r>
              <a:rPr lang="en-US" sz="2400" dirty="0" smtClean="0"/>
              <a:t> event. </a:t>
            </a:r>
            <a:endParaRPr lang="mt-MT" sz="2400" dirty="0" smtClean="0"/>
          </a:p>
          <a:p>
            <a:pPr marL="1154430" lvl="2" indent="-514350">
              <a:buFont typeface="+mj-lt"/>
              <a:buAutoNum type="romanLcPeriod"/>
            </a:pPr>
            <a:r>
              <a:rPr lang="en-US" sz="2400" dirty="0" smtClean="0"/>
              <a:t>The code that you want it to run when the event fires. In this example, it is the </a:t>
            </a:r>
            <a:r>
              <a:rPr lang="en-US" sz="2400" dirty="0" err="1" smtClean="0"/>
              <a:t>checkUsername</a:t>
            </a:r>
            <a:r>
              <a:rPr lang="en-US" sz="2400" dirty="0" smtClean="0"/>
              <a:t> (</a:t>
            </a:r>
            <a:r>
              <a:rPr lang="mt-MT" sz="2400" dirty="0" smtClean="0"/>
              <a:t>)</a:t>
            </a:r>
            <a:r>
              <a:rPr lang="en-US" sz="2400" dirty="0" smtClean="0"/>
              <a:t> function. Note that the parentheses are omitted where the function is called because they would indicate that the function should run as the page loads (rather than when the event fires).</a:t>
            </a:r>
            <a:endParaRPr lang="mt-MT" sz="2400" dirty="0" smtClean="0"/>
          </a:p>
          <a:p>
            <a:pPr marL="1154430" lvl="2" indent="-514350">
              <a:buFont typeface="+mj-lt"/>
              <a:buAutoNum type="romanLcPeriod"/>
            </a:pPr>
            <a:r>
              <a:rPr lang="en-US" sz="2400" dirty="0" smtClean="0"/>
              <a:t>A Boolean indicating how events flow. (This is usually set to false.)</a:t>
            </a:r>
            <a:endParaRPr lang="mt-MT" sz="2400" dirty="0" smtClean="0"/>
          </a:p>
        </p:txBody>
      </p:sp>
      <p:pic>
        <p:nvPicPr>
          <p:cNvPr id="15362" name="Picture 2"/>
          <p:cNvPicPr>
            <a:picLocks noChangeAspect="1" noChangeArrowheads="1"/>
          </p:cNvPicPr>
          <p:nvPr/>
        </p:nvPicPr>
        <p:blipFill>
          <a:blip r:embed="rId2" cstate="print"/>
          <a:srcRect/>
          <a:stretch>
            <a:fillRect/>
          </a:stretch>
        </p:blipFill>
        <p:spPr bwMode="auto">
          <a:xfrm>
            <a:off x="2900588" y="5791200"/>
            <a:ext cx="8421127" cy="869723"/>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12622"/>
            <a:ext cx="7432766"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Event Listeners</a:t>
            </a:r>
            <a:endParaRPr lang="en-US" sz="3600" dirty="0"/>
          </a:p>
        </p:txBody>
      </p:sp>
      <p:sp>
        <p:nvSpPr>
          <p:cNvPr id="3" name="Content Placeholder 2"/>
          <p:cNvSpPr>
            <a:spLocks noGrp="1"/>
          </p:cNvSpPr>
          <p:nvPr>
            <p:ph idx="1"/>
          </p:nvPr>
        </p:nvSpPr>
        <p:spPr>
          <a:xfrm>
            <a:off x="26550" y="2206172"/>
            <a:ext cx="11831622" cy="4296227"/>
          </a:xfrm>
        </p:spPr>
        <p:txBody>
          <a:bodyPr>
            <a:noAutofit/>
          </a:bodyPr>
          <a:lstStyle/>
          <a:p>
            <a:pPr marL="514350" indent="-514350"/>
            <a:r>
              <a:rPr lang="en-US" sz="2800" dirty="0" smtClean="0"/>
              <a:t>Unlike the HTML and traditional DOM event handlers, when you specify the name of the event that you want to react to, the event name is not preceded by the word "</a:t>
            </a:r>
            <a:r>
              <a:rPr lang="en-US" sz="2800" b="1" dirty="0" smtClean="0">
                <a:solidFill>
                  <a:schemeClr val="accent2"/>
                </a:solidFill>
              </a:rPr>
              <a:t>on</a:t>
            </a:r>
            <a:r>
              <a:rPr lang="en-US" sz="2800" dirty="0" smtClean="0"/>
              <a:t>“</a:t>
            </a:r>
            <a:endParaRPr lang="mt-MT" sz="2800" dirty="0" smtClean="0"/>
          </a:p>
          <a:p>
            <a:pPr marL="514350" indent="-514350"/>
            <a:r>
              <a:rPr lang="en-US" sz="2800" dirty="0" smtClean="0"/>
              <a:t>If you need to remove an event listener, there is a function called </a:t>
            </a:r>
            <a:r>
              <a:rPr lang="en-US" sz="2800" dirty="0" err="1" smtClean="0"/>
              <a:t>removeEventListener</a:t>
            </a:r>
            <a:r>
              <a:rPr lang="en-US" sz="2800" dirty="0" smtClean="0"/>
              <a:t>(</a:t>
            </a:r>
            <a:r>
              <a:rPr lang="mt-MT" sz="2800" dirty="0" smtClean="0"/>
              <a:t>)</a:t>
            </a:r>
            <a:r>
              <a:rPr lang="en-US" sz="2800" dirty="0" smtClean="0"/>
              <a:t> which removes the event listener from the specified element (it has the same parameters)</a:t>
            </a:r>
            <a:endParaRPr lang="mt-MT" sz="2800" dirty="0" smtClean="0"/>
          </a:p>
          <a:p>
            <a:pPr marL="514350" indent="-514350"/>
            <a:r>
              <a:rPr lang="mt-MT" sz="2800" dirty="0" smtClean="0"/>
              <a:t>As with DOM event handlers, </a:t>
            </a:r>
            <a:r>
              <a:rPr lang="en-US" sz="2800" dirty="0" smtClean="0"/>
              <a:t>Internet Explorer 8 and </a:t>
            </a:r>
            <a:r>
              <a:rPr lang="mt-MT" sz="2800" dirty="0" smtClean="0"/>
              <a:t>earlier</a:t>
            </a:r>
            <a:r>
              <a:rPr lang="en-US" sz="2800" dirty="0" smtClean="0"/>
              <a:t> versions of IE do not support the </a:t>
            </a:r>
            <a:r>
              <a:rPr lang="en-US" sz="2800" dirty="0" err="1" smtClean="0"/>
              <a:t>addEvent</a:t>
            </a:r>
            <a:r>
              <a:rPr lang="mt-MT" sz="2800" dirty="0" smtClean="0"/>
              <a:t>L</a:t>
            </a:r>
            <a:r>
              <a:rPr lang="en-US" sz="2800" dirty="0" err="1" smtClean="0"/>
              <a:t>istener</a:t>
            </a:r>
            <a:r>
              <a:rPr lang="en-US" sz="2800" dirty="0" smtClean="0"/>
              <a:t>() method</a:t>
            </a:r>
            <a:endParaRPr lang="mt-MT" sz="2800" dirty="0" smtClean="0"/>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09372" y="512622"/>
            <a:ext cx="9579428" cy="1824264"/>
          </a:xfrm>
        </p:spPr>
        <p:txBody>
          <a:bodyPr>
            <a:normAutofit fontScale="90000"/>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Using Parameters with Event Listeners</a:t>
            </a:r>
            <a:endParaRPr lang="en-US" sz="3600" dirty="0"/>
          </a:p>
        </p:txBody>
      </p:sp>
      <p:sp>
        <p:nvSpPr>
          <p:cNvPr id="3" name="Content Placeholder 2"/>
          <p:cNvSpPr>
            <a:spLocks noGrp="1"/>
          </p:cNvSpPr>
          <p:nvPr>
            <p:ph idx="1"/>
          </p:nvPr>
        </p:nvSpPr>
        <p:spPr>
          <a:xfrm>
            <a:off x="26550" y="2264228"/>
            <a:ext cx="11831622" cy="4651828"/>
          </a:xfrm>
        </p:spPr>
        <p:txBody>
          <a:bodyPr>
            <a:noAutofit/>
          </a:bodyPr>
          <a:lstStyle/>
          <a:p>
            <a:pPr marL="514350" indent="-514350"/>
            <a:r>
              <a:rPr lang="en-US" sz="2700" dirty="0" smtClean="0"/>
              <a:t>Because you cannot have </a:t>
            </a:r>
            <a:r>
              <a:rPr lang="mt-MT" sz="2700" dirty="0" smtClean="0"/>
              <a:t>brackets </a:t>
            </a:r>
            <a:r>
              <a:rPr lang="en-US" sz="2700" dirty="0" smtClean="0"/>
              <a:t>after the function names in event handlers or listeners, passing arguments requires a workaround</a:t>
            </a:r>
            <a:endParaRPr lang="mt-MT" sz="2700" dirty="0" smtClean="0"/>
          </a:p>
          <a:p>
            <a:pPr marL="514350" indent="-514350"/>
            <a:r>
              <a:rPr lang="mt-MT" sz="2700" dirty="0" smtClean="0"/>
              <a:t>When </a:t>
            </a:r>
            <a:r>
              <a:rPr lang="en-US" sz="2700" dirty="0" smtClean="0"/>
              <a:t>a function needs </a:t>
            </a:r>
            <a:r>
              <a:rPr lang="mt-MT" sz="2700" dirty="0" smtClean="0"/>
              <a:t>input</a:t>
            </a:r>
            <a:r>
              <a:rPr lang="en-US" sz="2700" dirty="0" smtClean="0"/>
              <a:t> to do its job, you pass arguments within  </a:t>
            </a:r>
            <a:r>
              <a:rPr lang="mt-MT" sz="2700" dirty="0" smtClean="0"/>
              <a:t>brackets </a:t>
            </a:r>
          </a:p>
          <a:p>
            <a:pPr marL="514350" indent="-514350"/>
            <a:r>
              <a:rPr lang="en-US" sz="2700" dirty="0" smtClean="0"/>
              <a:t>When the interpreter sees the </a:t>
            </a:r>
            <a:r>
              <a:rPr lang="mt-MT" sz="2700" dirty="0" smtClean="0"/>
              <a:t>brackets </a:t>
            </a:r>
            <a:r>
              <a:rPr lang="en-US" sz="2700" dirty="0" smtClean="0"/>
              <a:t>after a function call, it runs the code straight away</a:t>
            </a:r>
            <a:endParaRPr lang="mt-MT" sz="2700" dirty="0" smtClean="0"/>
          </a:p>
          <a:p>
            <a:pPr marL="514350" indent="-514350"/>
            <a:r>
              <a:rPr lang="en-US" sz="2700" dirty="0" smtClean="0"/>
              <a:t>In an event handler, you want it to wait until the event triggers it</a:t>
            </a:r>
            <a:endParaRPr lang="mt-MT" sz="2700" dirty="0" smtClean="0"/>
          </a:p>
          <a:p>
            <a:pPr marL="514350" indent="-514350"/>
            <a:r>
              <a:rPr lang="en-US" sz="2700" dirty="0" smtClean="0"/>
              <a:t>Therefore, if you need to pass arguments to a function that is called by an event handler or listener, you wrap the function call in an </a:t>
            </a:r>
            <a:r>
              <a:rPr lang="en-US" sz="2700" b="1" dirty="0" smtClean="0">
                <a:solidFill>
                  <a:schemeClr val="accent2"/>
                </a:solidFill>
              </a:rPr>
              <a:t>anonymous function</a:t>
            </a:r>
            <a:endParaRPr lang="mt-MT" sz="2700" b="1" dirty="0" smtClean="0">
              <a:solidFill>
                <a:schemeClr val="accent2"/>
              </a:solidFill>
            </a:endParaRPr>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9322" y="512622"/>
            <a:ext cx="6894290"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Anonymous Function</a:t>
            </a:r>
            <a:endParaRPr lang="en-US" sz="3600" dirty="0"/>
          </a:p>
        </p:txBody>
      </p:sp>
      <p:sp>
        <p:nvSpPr>
          <p:cNvPr id="3" name="Content Placeholder 2"/>
          <p:cNvSpPr>
            <a:spLocks noGrp="1"/>
          </p:cNvSpPr>
          <p:nvPr>
            <p:ph idx="1"/>
          </p:nvPr>
        </p:nvSpPr>
        <p:spPr>
          <a:xfrm>
            <a:off x="26550" y="2264228"/>
            <a:ext cx="11831622" cy="4651828"/>
          </a:xfrm>
        </p:spPr>
        <p:txBody>
          <a:bodyPr>
            <a:noAutofit/>
          </a:bodyPr>
          <a:lstStyle/>
          <a:p>
            <a:pPr marL="514350" indent="-514350"/>
            <a:r>
              <a:rPr lang="en-US" sz="2700" dirty="0" smtClean="0"/>
              <a:t>Anonymous functions are functions that are dynamically declared at runtime</a:t>
            </a:r>
            <a:endParaRPr lang="mt-MT" sz="2700" dirty="0" smtClean="0"/>
          </a:p>
          <a:p>
            <a:pPr marL="514350" indent="-514350"/>
            <a:r>
              <a:rPr lang="en-US" sz="2700" dirty="0" smtClean="0"/>
              <a:t>They’re called anonymous functions because they aren’t given a name in the same way as normal functions</a:t>
            </a:r>
          </a:p>
          <a:p>
            <a:pPr marL="514350" indent="-514350"/>
            <a:r>
              <a:rPr lang="en-US" sz="2700" dirty="0" smtClean="0"/>
              <a:t>Anonymous functions are declared using the function operator instead of the function declaration</a:t>
            </a:r>
            <a:endParaRPr lang="mt-MT" sz="2700" dirty="0" smtClean="0"/>
          </a:p>
          <a:p>
            <a:pPr marL="514350" indent="-514350"/>
            <a:r>
              <a:rPr lang="en-US" sz="2700" dirty="0" smtClean="0"/>
              <a:t>You can use the function operator to create a new function wherever it’s valid to put an expression</a:t>
            </a:r>
          </a:p>
          <a:p>
            <a:pPr marL="514350" indent="-514350"/>
            <a:endParaRPr lang="mt-MT" sz="2700" b="1" dirty="0" smtClean="0">
              <a:solidFill>
                <a:schemeClr val="accent2"/>
              </a:solidFill>
            </a:endParaRPr>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1094509"/>
            <a:ext cx="7432766" cy="1034551"/>
          </a:xfrm>
        </p:spPr>
        <p:txBody>
          <a:bodyPr>
            <a:normAutofit/>
          </a:bodyPr>
          <a:lstStyle/>
          <a:p>
            <a:r>
              <a:rPr lang="en-US" dirty="0" smtClean="0"/>
              <a:t>	</a:t>
            </a:r>
            <a:r>
              <a:rPr lang="mt-MT" dirty="0" smtClean="0"/>
              <a:t>			   	    </a:t>
            </a:r>
            <a:r>
              <a:rPr lang="mt-MT" sz="4800" dirty="0" smtClean="0"/>
              <a:t>Events</a:t>
            </a:r>
            <a:endParaRPr lang="en-US" sz="4800" dirty="0"/>
          </a:p>
        </p:txBody>
      </p:sp>
      <p:sp>
        <p:nvSpPr>
          <p:cNvPr id="3" name="Content Placeholder 2"/>
          <p:cNvSpPr>
            <a:spLocks noGrp="1"/>
          </p:cNvSpPr>
          <p:nvPr>
            <p:ph idx="1"/>
          </p:nvPr>
        </p:nvSpPr>
        <p:spPr>
          <a:xfrm>
            <a:off x="165100" y="2259874"/>
            <a:ext cx="11899900" cy="4407626"/>
          </a:xfrm>
        </p:spPr>
        <p:txBody>
          <a:bodyPr>
            <a:normAutofit fontScale="77500" lnSpcReduction="20000"/>
          </a:bodyPr>
          <a:lstStyle/>
          <a:p>
            <a:pPr>
              <a:buNone/>
            </a:pPr>
            <a:r>
              <a:rPr lang="mt-MT" sz="3600" dirty="0" smtClean="0"/>
              <a:t>Important Event aspects:</a:t>
            </a:r>
          </a:p>
          <a:p>
            <a:r>
              <a:rPr lang="en-US" sz="3200" dirty="0" smtClean="0"/>
              <a:t>I</a:t>
            </a:r>
            <a:r>
              <a:rPr lang="mt-MT" sz="3200" dirty="0" smtClean="0"/>
              <a:t>nteractions create events</a:t>
            </a:r>
          </a:p>
          <a:p>
            <a:pPr lvl="2"/>
            <a:r>
              <a:rPr lang="mt-MT" sz="2600" dirty="0" smtClean="0"/>
              <a:t>Event</a:t>
            </a:r>
            <a:r>
              <a:rPr lang="mt-MT" sz="2800" dirty="0" smtClean="0"/>
              <a:t>s occur when users click on a link, hover or swipe over an element, type on the keyboard, resize a window, or when the page they requested loads</a:t>
            </a:r>
          </a:p>
          <a:p>
            <a:r>
              <a:rPr lang="mt-MT" sz="3200" dirty="0" smtClean="0"/>
              <a:t>Events trigger code</a:t>
            </a:r>
          </a:p>
          <a:p>
            <a:pPr lvl="2"/>
            <a:r>
              <a:rPr lang="mt-MT" sz="2800" dirty="0" smtClean="0"/>
              <a:t>When the even occurs or fires, it can be used to trigger a particular function</a:t>
            </a:r>
          </a:p>
          <a:p>
            <a:pPr lvl="2"/>
            <a:r>
              <a:rPr lang="mt-MT" sz="2800" dirty="0" smtClean="0"/>
              <a:t>Different code can be triggered when users interact with different parts of the page</a:t>
            </a:r>
          </a:p>
          <a:p>
            <a:r>
              <a:rPr lang="mt-MT" sz="3200" dirty="0" smtClean="0"/>
              <a:t>Code responds to users</a:t>
            </a:r>
          </a:p>
          <a:p>
            <a:pPr lvl="2"/>
            <a:r>
              <a:rPr lang="mt-MT" sz="2800" dirty="0" smtClean="0"/>
              <a:t>The events can trigger the kinds of changes the DOM is capable of </a:t>
            </a:r>
          </a:p>
          <a:p>
            <a:pPr lvl="2"/>
            <a:r>
              <a:rPr lang="mt-MT" sz="2800" dirty="0" smtClean="0"/>
              <a:t>This is how a page reacts to users</a:t>
            </a:r>
            <a:endParaRPr lang="en-GB" sz="2800" dirty="0" smtClean="0"/>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9322" y="512622"/>
            <a:ext cx="6894290"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Anonymous Function</a:t>
            </a:r>
            <a:endParaRPr lang="en-US" sz="3600" dirty="0"/>
          </a:p>
        </p:txBody>
      </p:sp>
      <p:sp>
        <p:nvSpPr>
          <p:cNvPr id="3" name="Content Placeholder 2"/>
          <p:cNvSpPr>
            <a:spLocks noGrp="1"/>
          </p:cNvSpPr>
          <p:nvPr>
            <p:ph idx="1"/>
          </p:nvPr>
        </p:nvSpPr>
        <p:spPr>
          <a:xfrm>
            <a:off x="26550" y="2264228"/>
            <a:ext cx="11831622" cy="1248229"/>
          </a:xfrm>
        </p:spPr>
        <p:txBody>
          <a:bodyPr>
            <a:noAutofit/>
          </a:bodyPr>
          <a:lstStyle/>
          <a:p>
            <a:pPr marL="514350" indent="-514350"/>
            <a:endParaRPr lang="mt-MT" sz="2700" b="1" dirty="0" smtClean="0">
              <a:solidFill>
                <a:schemeClr val="accent2"/>
              </a:solidFill>
            </a:endParaRPr>
          </a:p>
        </p:txBody>
      </p:sp>
      <p:pic>
        <p:nvPicPr>
          <p:cNvPr id="16387" name="Picture 3"/>
          <p:cNvPicPr>
            <a:picLocks noChangeAspect="1" noChangeArrowheads="1"/>
          </p:cNvPicPr>
          <p:nvPr/>
        </p:nvPicPr>
        <p:blipFill>
          <a:blip r:embed="rId2" cstate="print"/>
          <a:srcRect l="1487" r="2726"/>
          <a:stretch>
            <a:fillRect/>
          </a:stretch>
        </p:blipFill>
        <p:spPr bwMode="auto">
          <a:xfrm>
            <a:off x="174171" y="2422325"/>
            <a:ext cx="11900627" cy="4109104"/>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9322" y="512622"/>
            <a:ext cx="6894290" cy="1824264"/>
          </a:xfrm>
        </p:spPr>
        <p:txBody>
          <a:bodyPr>
            <a:normAutofit/>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Anonymous Function</a:t>
            </a:r>
            <a:endParaRPr lang="en-US" sz="3600" dirty="0"/>
          </a:p>
        </p:txBody>
      </p:sp>
      <p:sp>
        <p:nvSpPr>
          <p:cNvPr id="3" name="Content Placeholder 2"/>
          <p:cNvSpPr>
            <a:spLocks noGrp="1"/>
          </p:cNvSpPr>
          <p:nvPr>
            <p:ph idx="1"/>
          </p:nvPr>
        </p:nvSpPr>
        <p:spPr>
          <a:xfrm>
            <a:off x="26550" y="2264228"/>
            <a:ext cx="11831622" cy="4165601"/>
          </a:xfrm>
        </p:spPr>
        <p:txBody>
          <a:bodyPr>
            <a:noAutofit/>
          </a:bodyPr>
          <a:lstStyle/>
          <a:p>
            <a:pPr marL="514350" indent="-514350"/>
            <a:r>
              <a:rPr lang="en-US" sz="2800" dirty="0" smtClean="0"/>
              <a:t>The named function that requires the arguments lives inside the anonymous function.</a:t>
            </a:r>
            <a:endParaRPr lang="mt-MT" sz="2800" dirty="0" smtClean="0"/>
          </a:p>
          <a:p>
            <a:pPr marL="514350" indent="-514350"/>
            <a:r>
              <a:rPr lang="en-US" sz="2800" dirty="0" smtClean="0"/>
              <a:t>Although the anonymous function has parentheses, it only runs when the eve</a:t>
            </a:r>
            <a:r>
              <a:rPr lang="mt-MT" sz="2800" dirty="0" smtClean="0"/>
              <a:t>nt is</a:t>
            </a:r>
            <a:r>
              <a:rPr lang="en-US" sz="2800" dirty="0" smtClean="0"/>
              <a:t> triggered</a:t>
            </a:r>
            <a:endParaRPr lang="mt-MT" sz="2800" dirty="0" smtClean="0"/>
          </a:p>
          <a:p>
            <a:pPr marL="514350" indent="-514350"/>
            <a:r>
              <a:rPr lang="en-US" sz="2800" dirty="0" smtClean="0"/>
              <a:t>The named function can use arguments as it only runs if the anonymous function is called</a:t>
            </a:r>
            <a:endParaRPr lang="mt-MT" sz="2700" b="1" dirty="0" smtClean="0">
              <a:solidFill>
                <a:schemeClr val="accent2"/>
              </a:solidFill>
            </a:endParaRPr>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1" name="Picture 3"/>
          <p:cNvPicPr>
            <a:picLocks noChangeAspect="1" noChangeArrowheads="1"/>
          </p:cNvPicPr>
          <p:nvPr/>
        </p:nvPicPr>
        <p:blipFill>
          <a:blip r:embed="rId2" cstate="print"/>
          <a:srcRect/>
          <a:stretch>
            <a:fillRect/>
          </a:stretch>
        </p:blipFill>
        <p:spPr bwMode="auto">
          <a:xfrm>
            <a:off x="594779" y="856343"/>
            <a:ext cx="11233926" cy="5180694"/>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9322" y="566056"/>
            <a:ext cx="6894290" cy="1770829"/>
          </a:xfrm>
        </p:spPr>
        <p:txBody>
          <a:bodyPr>
            <a:normAutofit fontScale="90000"/>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Supporting older IE versions</a:t>
            </a:r>
            <a:endParaRPr lang="en-US" sz="3600" dirty="0"/>
          </a:p>
        </p:txBody>
      </p:sp>
      <p:sp>
        <p:nvSpPr>
          <p:cNvPr id="3" name="Content Placeholder 2"/>
          <p:cNvSpPr>
            <a:spLocks noGrp="1"/>
          </p:cNvSpPr>
          <p:nvPr>
            <p:ph idx="1"/>
          </p:nvPr>
        </p:nvSpPr>
        <p:spPr>
          <a:xfrm>
            <a:off x="26550" y="2264228"/>
            <a:ext cx="11831622" cy="4165601"/>
          </a:xfrm>
        </p:spPr>
        <p:txBody>
          <a:bodyPr>
            <a:noAutofit/>
          </a:bodyPr>
          <a:lstStyle/>
          <a:p>
            <a:pPr marL="514350" indent="-514350"/>
            <a:r>
              <a:rPr lang="en-US" sz="2800" dirty="0" smtClean="0"/>
              <a:t>IES-8 had a different event model and did not support </a:t>
            </a:r>
            <a:r>
              <a:rPr lang="en-US" sz="2800" dirty="0" err="1" smtClean="0"/>
              <a:t>addEventL</a:t>
            </a:r>
            <a:r>
              <a:rPr lang="en-US" sz="2800" dirty="0" smtClean="0"/>
              <a:t> </a:t>
            </a:r>
            <a:r>
              <a:rPr lang="en-US" sz="2800" dirty="0" err="1" smtClean="0"/>
              <a:t>i</a:t>
            </a:r>
            <a:r>
              <a:rPr lang="en-US" sz="2800" dirty="0" smtClean="0"/>
              <a:t> </a:t>
            </a:r>
            <a:r>
              <a:rPr lang="en-US" sz="2800" dirty="0" err="1" smtClean="0"/>
              <a:t>stener</a:t>
            </a:r>
            <a:r>
              <a:rPr lang="en-US" sz="2800" dirty="0" smtClean="0"/>
              <a:t>() but you can provide fallback code to make event listeners work with older versions of IE</a:t>
            </a:r>
            <a:endParaRPr lang="mt-MT" sz="2800" dirty="0" smtClean="0"/>
          </a:p>
          <a:p>
            <a:pPr marL="514350" indent="-514350"/>
            <a:r>
              <a:rPr lang="en-US" sz="2800" dirty="0" smtClean="0"/>
              <a:t>IE5-IE8 did not support the </a:t>
            </a:r>
            <a:r>
              <a:rPr lang="en-US" sz="2800" dirty="0" err="1" smtClean="0"/>
              <a:t>addEventListener</a:t>
            </a:r>
            <a:r>
              <a:rPr lang="en-US" sz="2800" dirty="0" smtClean="0"/>
              <a:t>() method</a:t>
            </a:r>
            <a:endParaRPr lang="mt-MT" sz="2800" dirty="0" smtClean="0"/>
          </a:p>
          <a:p>
            <a:pPr marL="514350" indent="-514350"/>
            <a:r>
              <a:rPr lang="en-US" sz="2800" dirty="0" smtClean="0"/>
              <a:t>Instead, it used its own method called </a:t>
            </a:r>
            <a:r>
              <a:rPr lang="en-US" sz="2800" dirty="0" err="1" smtClean="0"/>
              <a:t>attachEvent</a:t>
            </a:r>
            <a:r>
              <a:rPr lang="en-US" sz="2800" dirty="0" smtClean="0"/>
              <a:t> () which did the same job, but was only available in Internet Explorer</a:t>
            </a:r>
            <a:endParaRPr lang="mt-MT" sz="2800" dirty="0" smtClean="0"/>
          </a:p>
          <a:p>
            <a:pPr marL="514350" indent="-514350"/>
            <a:r>
              <a:rPr lang="en-US" sz="2800" dirty="0" smtClean="0"/>
              <a:t>If you want to use event listeners and need to support Internet Explorer 8 or earlier, you can use a conditional statement</a:t>
            </a:r>
            <a:endParaRPr lang="mt-MT" sz="2700" b="1" dirty="0" smtClean="0">
              <a:solidFill>
                <a:schemeClr val="accent2"/>
              </a:solidFill>
            </a:endParaRPr>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9322" y="566056"/>
            <a:ext cx="6894290" cy="1770829"/>
          </a:xfrm>
        </p:spPr>
        <p:txBody>
          <a:bodyPr>
            <a:normAutofit fontScale="90000"/>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Supporting older IE versions</a:t>
            </a:r>
            <a:endParaRPr lang="en-US" sz="3600" dirty="0"/>
          </a:p>
        </p:txBody>
      </p:sp>
      <p:sp>
        <p:nvSpPr>
          <p:cNvPr id="3" name="Content Placeholder 2"/>
          <p:cNvSpPr>
            <a:spLocks noGrp="1"/>
          </p:cNvSpPr>
          <p:nvPr>
            <p:ph idx="1"/>
          </p:nvPr>
        </p:nvSpPr>
        <p:spPr>
          <a:xfrm>
            <a:off x="26550" y="2264228"/>
            <a:ext cx="11831622" cy="4165601"/>
          </a:xfrm>
        </p:spPr>
        <p:txBody>
          <a:bodyPr>
            <a:noAutofit/>
          </a:bodyPr>
          <a:lstStyle/>
          <a:p>
            <a:pPr marL="514350" indent="-514350"/>
            <a:r>
              <a:rPr lang="en-US" sz="2800" dirty="0" smtClean="0"/>
              <a:t>Using an if ••• else statement, you can check if the browser supports the </a:t>
            </a:r>
            <a:r>
              <a:rPr lang="en-US" sz="2800" dirty="0" err="1" smtClean="0"/>
              <a:t>addEventListener</a:t>
            </a:r>
            <a:r>
              <a:rPr lang="en-US" sz="2800" dirty="0" smtClean="0"/>
              <a:t>() method</a:t>
            </a:r>
            <a:endParaRPr lang="mt-MT" sz="2800" dirty="0" smtClean="0"/>
          </a:p>
          <a:p>
            <a:pPr marL="514350" indent="-514350"/>
            <a:r>
              <a:rPr lang="en-US" sz="2800" dirty="0" smtClean="0"/>
              <a:t>The condition in the if statement will return true if the browser supports the </a:t>
            </a:r>
            <a:r>
              <a:rPr lang="en-US" sz="2800" dirty="0" err="1" smtClean="0"/>
              <a:t>addEventListener</a:t>
            </a:r>
            <a:r>
              <a:rPr lang="en-US" sz="2800" dirty="0" smtClean="0"/>
              <a:t>() method, and you can use it</a:t>
            </a:r>
            <a:endParaRPr lang="mt-MT" sz="2800" dirty="0" smtClean="0"/>
          </a:p>
          <a:p>
            <a:pPr marL="514350" indent="-514350"/>
            <a:r>
              <a:rPr lang="en-US" sz="2800" dirty="0" smtClean="0"/>
              <a:t>If the browser does not support that method, it returns false, and the code will try to use the </a:t>
            </a:r>
            <a:r>
              <a:rPr lang="en-US" sz="2800" dirty="0" err="1" smtClean="0"/>
              <a:t>attachEvent</a:t>
            </a:r>
            <a:r>
              <a:rPr lang="en-US" sz="2800" dirty="0" smtClean="0"/>
              <a:t> () method</a:t>
            </a:r>
            <a:endParaRPr lang="mt-MT" sz="2700" b="1" dirty="0" smtClean="0">
              <a:solidFill>
                <a:schemeClr val="accent2"/>
              </a:solidFill>
            </a:endParaRPr>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9322" y="566056"/>
            <a:ext cx="6894290" cy="1770829"/>
          </a:xfrm>
        </p:spPr>
        <p:txBody>
          <a:bodyPr>
            <a:normAutofit fontScale="90000"/>
          </a:bodyPr>
          <a:lstStyle/>
          <a:p>
            <a:r>
              <a:rPr lang="mt-MT" sz="4800" dirty="0" smtClean="0"/>
              <a:t>	</a:t>
            </a:r>
            <a:r>
              <a:rPr lang="mt-MT" sz="5000" dirty="0" smtClean="0"/>
              <a:t>Event Handlers</a:t>
            </a:r>
            <a:r>
              <a:rPr lang="mt-MT" sz="4800" dirty="0" smtClean="0"/>
              <a:t/>
            </a:r>
            <a:br>
              <a:rPr lang="mt-MT" sz="4800" dirty="0" smtClean="0"/>
            </a:br>
            <a:r>
              <a:rPr lang="mt-MT" sz="4800" dirty="0" smtClean="0"/>
              <a:t>	</a:t>
            </a:r>
            <a:r>
              <a:rPr lang="mt-MT" sz="3600" i="1" dirty="0" smtClean="0"/>
              <a:t>Supporting older IE versions</a:t>
            </a:r>
            <a:endParaRPr lang="en-US" sz="3600" dirty="0"/>
          </a:p>
        </p:txBody>
      </p:sp>
      <p:sp>
        <p:nvSpPr>
          <p:cNvPr id="3" name="Content Placeholder 2"/>
          <p:cNvSpPr>
            <a:spLocks noGrp="1"/>
          </p:cNvSpPr>
          <p:nvPr>
            <p:ph idx="1"/>
          </p:nvPr>
        </p:nvSpPr>
        <p:spPr>
          <a:xfrm>
            <a:off x="26550" y="2264228"/>
            <a:ext cx="11831622" cy="4165601"/>
          </a:xfrm>
        </p:spPr>
        <p:txBody>
          <a:bodyPr>
            <a:noAutofit/>
          </a:bodyPr>
          <a:lstStyle/>
          <a:p>
            <a:pPr marL="514350" indent="-514350"/>
            <a:endParaRPr lang="mt-MT" sz="2700" b="1" dirty="0" smtClean="0">
              <a:solidFill>
                <a:schemeClr val="accent2"/>
              </a:solidFill>
            </a:endParaRPr>
          </a:p>
        </p:txBody>
      </p:sp>
      <p:pic>
        <p:nvPicPr>
          <p:cNvPr id="18434" name="Picture 2"/>
          <p:cNvPicPr>
            <a:picLocks noChangeAspect="1" noChangeArrowheads="1"/>
          </p:cNvPicPr>
          <p:nvPr/>
        </p:nvPicPr>
        <p:blipFill>
          <a:blip r:embed="rId2" cstate="print"/>
          <a:srcRect/>
          <a:stretch>
            <a:fillRect/>
          </a:stretch>
        </p:blipFill>
        <p:spPr bwMode="auto">
          <a:xfrm>
            <a:off x="824880" y="2249713"/>
            <a:ext cx="10801053" cy="4535717"/>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1471613" y="476379"/>
            <a:ext cx="9457827" cy="6038721"/>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5368" y="1088571"/>
            <a:ext cx="6894290" cy="1248314"/>
          </a:xfrm>
        </p:spPr>
        <p:txBody>
          <a:bodyPr>
            <a:normAutofit fontScale="90000"/>
          </a:bodyPr>
          <a:lstStyle/>
          <a:p>
            <a:r>
              <a:rPr lang="mt-MT" sz="4800" dirty="0" smtClean="0"/>
              <a:t>	</a:t>
            </a:r>
            <a:r>
              <a:rPr lang="mt-MT" sz="5300" dirty="0" smtClean="0"/>
              <a:t>The Event Object</a:t>
            </a:r>
            <a:r>
              <a:rPr lang="mt-MT" sz="4800" dirty="0" smtClean="0"/>
              <a:t/>
            </a:r>
            <a:br>
              <a:rPr lang="mt-MT" sz="4800" dirty="0" smtClean="0"/>
            </a:br>
            <a:r>
              <a:rPr lang="mt-MT" sz="4800" dirty="0" smtClean="0"/>
              <a:t>	</a:t>
            </a:r>
            <a:endParaRPr lang="en-US" sz="3600" dirty="0"/>
          </a:p>
        </p:txBody>
      </p:sp>
      <p:sp>
        <p:nvSpPr>
          <p:cNvPr id="3" name="Content Placeholder 2"/>
          <p:cNvSpPr>
            <a:spLocks noGrp="1"/>
          </p:cNvSpPr>
          <p:nvPr>
            <p:ph idx="1"/>
          </p:nvPr>
        </p:nvSpPr>
        <p:spPr>
          <a:xfrm>
            <a:off x="26550" y="2264228"/>
            <a:ext cx="11831622" cy="4413663"/>
          </a:xfrm>
        </p:spPr>
        <p:txBody>
          <a:bodyPr>
            <a:noAutofit/>
          </a:bodyPr>
          <a:lstStyle/>
          <a:p>
            <a:pPr marL="514350" indent="-514350"/>
            <a:r>
              <a:rPr lang="en-US" sz="2800" dirty="0" smtClean="0"/>
              <a:t>When an event occurs, the event object tells you information about the event, and the element it happened upon</a:t>
            </a:r>
            <a:endParaRPr lang="mt-MT" sz="2800" dirty="0" smtClean="0"/>
          </a:p>
          <a:p>
            <a:pPr marL="514350" indent="-514350"/>
            <a:endParaRPr lang="mt-MT" sz="2800" dirty="0" smtClean="0"/>
          </a:p>
          <a:p>
            <a:pPr marL="514350" indent="-514350"/>
            <a:r>
              <a:rPr lang="en-US" sz="2800" dirty="0" smtClean="0"/>
              <a:t>Every time an event fires, the</a:t>
            </a:r>
            <a:r>
              <a:rPr lang="mt-MT" sz="2800" dirty="0" smtClean="0"/>
              <a:t> </a:t>
            </a:r>
            <a:r>
              <a:rPr lang="en-US" sz="2800" dirty="0" smtClean="0"/>
              <a:t>event object contains helpful data about the event, such as:</a:t>
            </a:r>
            <a:endParaRPr lang="mt-MT" sz="2800" dirty="0" smtClean="0"/>
          </a:p>
          <a:p>
            <a:pPr marL="1154430" lvl="2" indent="-514350"/>
            <a:r>
              <a:rPr lang="en-US" sz="2400" dirty="0" smtClean="0"/>
              <a:t>Which element the event happened on</a:t>
            </a:r>
            <a:endParaRPr lang="mt-MT" sz="2400" dirty="0" smtClean="0"/>
          </a:p>
          <a:p>
            <a:pPr marL="1154430" lvl="2" indent="-514350"/>
            <a:r>
              <a:rPr lang="en-US" sz="2400" dirty="0" smtClean="0"/>
              <a:t>Which key was pressed for a</a:t>
            </a:r>
            <a:r>
              <a:rPr lang="mt-MT" sz="2400" dirty="0" smtClean="0"/>
              <a:t> keypress event</a:t>
            </a:r>
          </a:p>
          <a:p>
            <a:pPr marL="1154430" lvl="2" indent="-514350"/>
            <a:r>
              <a:rPr lang="en-US" sz="2400" dirty="0" smtClean="0"/>
              <a:t>What part of the viewport the</a:t>
            </a:r>
            <a:r>
              <a:rPr lang="mt-MT" sz="2400" dirty="0" smtClean="0"/>
              <a:t> </a:t>
            </a:r>
            <a:r>
              <a:rPr lang="en-US" sz="2400" dirty="0" smtClean="0"/>
              <a:t>user clicked for a </a:t>
            </a:r>
            <a:r>
              <a:rPr lang="mt-MT" sz="2400" dirty="0" smtClean="0"/>
              <a:t>click </a:t>
            </a:r>
            <a:r>
              <a:rPr lang="en-US" sz="2400" dirty="0" smtClean="0"/>
              <a:t>even</a:t>
            </a:r>
            <a:r>
              <a:rPr lang="mt-MT" sz="2400" dirty="0" smtClean="0"/>
              <a:t>t</a:t>
            </a:r>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5368" y="1088571"/>
            <a:ext cx="6894290" cy="1248314"/>
          </a:xfrm>
        </p:spPr>
        <p:txBody>
          <a:bodyPr>
            <a:normAutofit fontScale="90000"/>
          </a:bodyPr>
          <a:lstStyle/>
          <a:p>
            <a:r>
              <a:rPr lang="mt-MT" sz="4800" dirty="0" smtClean="0"/>
              <a:t>	</a:t>
            </a:r>
            <a:r>
              <a:rPr lang="mt-MT" sz="5300" dirty="0" smtClean="0"/>
              <a:t>The Event Object</a:t>
            </a:r>
            <a:r>
              <a:rPr lang="mt-MT" sz="4800" dirty="0" smtClean="0"/>
              <a:t/>
            </a:r>
            <a:br>
              <a:rPr lang="mt-MT" sz="4800" dirty="0" smtClean="0"/>
            </a:br>
            <a:r>
              <a:rPr lang="mt-MT" sz="4800" dirty="0" smtClean="0"/>
              <a:t>	</a:t>
            </a:r>
            <a:endParaRPr lang="en-US" sz="3600" dirty="0"/>
          </a:p>
        </p:txBody>
      </p:sp>
      <p:sp>
        <p:nvSpPr>
          <p:cNvPr id="3" name="Content Placeholder 2"/>
          <p:cNvSpPr>
            <a:spLocks noGrp="1"/>
          </p:cNvSpPr>
          <p:nvPr>
            <p:ph idx="1"/>
          </p:nvPr>
        </p:nvSpPr>
        <p:spPr>
          <a:xfrm>
            <a:off x="26550" y="2264228"/>
            <a:ext cx="11831622" cy="4165601"/>
          </a:xfrm>
        </p:spPr>
        <p:txBody>
          <a:bodyPr>
            <a:noAutofit/>
          </a:bodyPr>
          <a:lstStyle/>
          <a:p>
            <a:pPr marL="514350" indent="-514350"/>
            <a:r>
              <a:rPr lang="en-US" sz="2800" dirty="0" smtClean="0"/>
              <a:t>The event object is passed to any function that is the event </a:t>
            </a:r>
            <a:r>
              <a:rPr lang="mt-MT" sz="2800" dirty="0" smtClean="0"/>
              <a:t>handler or listener</a:t>
            </a:r>
          </a:p>
          <a:p>
            <a:pPr marL="514350" indent="-514350"/>
            <a:endParaRPr lang="mt-MT" sz="2800" dirty="0" smtClean="0"/>
          </a:p>
          <a:p>
            <a:pPr marL="514350" indent="-514350"/>
            <a:r>
              <a:rPr lang="en-US" sz="2800" dirty="0" smtClean="0"/>
              <a:t>If you need to pass arguments to a named function, the event object will first be passed to the anonymous wrapper function (this happens automatically); then you must specify it as a</a:t>
            </a:r>
            <a:r>
              <a:rPr lang="mt-MT" sz="2800" dirty="0" smtClean="0"/>
              <a:t> </a:t>
            </a:r>
            <a:r>
              <a:rPr lang="en-US" sz="2800" dirty="0" smtClean="0"/>
              <a:t>parameter of the named function </a:t>
            </a:r>
            <a:endParaRPr lang="mt-MT" sz="2800" dirty="0" smtClean="0"/>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5368" y="1088571"/>
            <a:ext cx="6894290" cy="1248314"/>
          </a:xfrm>
        </p:spPr>
        <p:txBody>
          <a:bodyPr>
            <a:normAutofit fontScale="90000"/>
          </a:bodyPr>
          <a:lstStyle/>
          <a:p>
            <a:r>
              <a:rPr lang="mt-MT" sz="4800" dirty="0" smtClean="0"/>
              <a:t>	</a:t>
            </a:r>
            <a:r>
              <a:rPr lang="mt-MT" sz="5300" dirty="0" smtClean="0"/>
              <a:t>The Event Object</a:t>
            </a:r>
            <a:r>
              <a:rPr lang="mt-MT" sz="4800" dirty="0" smtClean="0"/>
              <a:t/>
            </a:r>
            <a:br>
              <a:rPr lang="mt-MT" sz="4800" dirty="0" smtClean="0"/>
            </a:br>
            <a:r>
              <a:rPr lang="mt-MT" sz="4800" dirty="0" smtClean="0"/>
              <a:t>	</a:t>
            </a:r>
            <a:endParaRPr lang="en-US" sz="3600" dirty="0"/>
          </a:p>
        </p:txBody>
      </p:sp>
      <p:sp>
        <p:nvSpPr>
          <p:cNvPr id="3" name="Content Placeholder 2"/>
          <p:cNvSpPr>
            <a:spLocks noGrp="1"/>
          </p:cNvSpPr>
          <p:nvPr>
            <p:ph idx="1"/>
          </p:nvPr>
        </p:nvSpPr>
        <p:spPr>
          <a:xfrm>
            <a:off x="26550" y="2264228"/>
            <a:ext cx="11831622" cy="4165601"/>
          </a:xfrm>
        </p:spPr>
        <p:txBody>
          <a:bodyPr>
            <a:noAutofit/>
          </a:bodyPr>
          <a:lstStyle/>
          <a:p>
            <a:pPr marL="514350" indent="-514350"/>
            <a:r>
              <a:rPr lang="en-US" sz="2800" dirty="0" smtClean="0"/>
              <a:t>When the event object is passed into a function, it is often given the parameter name </a:t>
            </a:r>
            <a:r>
              <a:rPr lang="en-US" sz="2800" b="1" dirty="0" smtClean="0">
                <a:solidFill>
                  <a:schemeClr val="accent2"/>
                </a:solidFill>
              </a:rPr>
              <a:t>e</a:t>
            </a:r>
            <a:r>
              <a:rPr lang="en-US" sz="2800" dirty="0" smtClean="0"/>
              <a:t> (for event)</a:t>
            </a:r>
            <a:endParaRPr lang="mt-MT" sz="2800" dirty="0" smtClean="0"/>
          </a:p>
          <a:p>
            <a:pPr marL="514350" indent="-514350"/>
            <a:endParaRPr lang="mt-MT" sz="2800" dirty="0" smtClean="0"/>
          </a:p>
          <a:p>
            <a:pPr marL="514350" indent="-514350"/>
            <a:r>
              <a:rPr lang="en-US" sz="2800" dirty="0" smtClean="0"/>
              <a:t>It is a widely used shorthand </a:t>
            </a:r>
            <a:r>
              <a:rPr lang="mt-MT" sz="2800" dirty="0" smtClean="0"/>
              <a:t>(convention)</a:t>
            </a:r>
          </a:p>
          <a:p>
            <a:pPr marL="514350" indent="-514350"/>
            <a:endParaRPr lang="mt-MT" sz="2800" dirty="0" smtClean="0"/>
          </a:p>
          <a:p>
            <a:pPr marL="514350" indent="-514350"/>
            <a:r>
              <a:rPr lang="en-US" sz="2800" dirty="0" smtClean="0"/>
              <a:t>Note, however, that some programmers also use the parameter name </a:t>
            </a:r>
            <a:r>
              <a:rPr lang="en-US" sz="2800" b="1" dirty="0" smtClean="0">
                <a:solidFill>
                  <a:schemeClr val="accent2"/>
                </a:solidFill>
              </a:rPr>
              <a:t>e</a:t>
            </a:r>
            <a:r>
              <a:rPr lang="en-US" sz="2800" dirty="0" smtClean="0"/>
              <a:t> to refer to the error object; so e may mean event or error in some script</a:t>
            </a:r>
            <a:r>
              <a:rPr lang="mt-MT" sz="2800" dirty="0" smtClean="0"/>
              <a:t>s</a:t>
            </a:r>
            <a:r>
              <a:rPr lang="en-US" sz="2800" dirty="0" smtClean="0"/>
              <a:t> </a:t>
            </a:r>
            <a:endParaRPr lang="mt-MT" sz="2700" b="1" dirty="0" smtClean="0">
              <a:solidFill>
                <a:schemeClr val="accent2"/>
              </a:solidFill>
            </a:endParaRPr>
          </a:p>
        </p:txBody>
      </p:sp>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81895"/>
            <a:ext cx="7432766" cy="1658005"/>
          </a:xfrm>
        </p:spPr>
        <p:txBody>
          <a:bodyPr>
            <a:normAutofit/>
          </a:bodyPr>
          <a:lstStyle/>
          <a:p>
            <a:r>
              <a:rPr lang="mt-MT" sz="4800" dirty="0" smtClean="0"/>
              <a:t>	Different Event Types</a:t>
            </a:r>
            <a:br>
              <a:rPr lang="mt-MT" sz="4800" dirty="0" smtClean="0"/>
            </a:br>
            <a:r>
              <a:rPr lang="mt-MT" sz="4800" dirty="0" smtClean="0"/>
              <a:t>	</a:t>
            </a:r>
            <a:r>
              <a:rPr lang="mt-MT" sz="4200" i="1" dirty="0" smtClean="0"/>
              <a:t>UI Events</a:t>
            </a:r>
            <a:endParaRPr lang="en-US" sz="4800" dirty="0"/>
          </a:p>
        </p:txBody>
      </p:sp>
      <p:sp>
        <p:nvSpPr>
          <p:cNvPr id="3" name="Content Placeholder 2"/>
          <p:cNvSpPr>
            <a:spLocks noGrp="1"/>
          </p:cNvSpPr>
          <p:nvPr>
            <p:ph idx="1"/>
          </p:nvPr>
        </p:nvSpPr>
        <p:spPr>
          <a:xfrm>
            <a:off x="165100" y="2259874"/>
            <a:ext cx="11899900" cy="4407626"/>
          </a:xfrm>
        </p:spPr>
        <p:txBody>
          <a:bodyPr>
            <a:normAutofit/>
          </a:bodyPr>
          <a:lstStyle/>
          <a:p>
            <a:pPr>
              <a:buNone/>
            </a:pPr>
            <a:r>
              <a:rPr lang="mt-MT" sz="2800" dirty="0" smtClean="0"/>
              <a:t>UI Events occur </a:t>
            </a:r>
            <a:r>
              <a:rPr lang="en-US" sz="2800" dirty="0" smtClean="0"/>
              <a:t>when a user interacts with the browser's user interface (UI) rather than the web page </a:t>
            </a:r>
            <a:endParaRPr lang="en-GB" sz="2800" dirty="0" smtClean="0"/>
          </a:p>
        </p:txBody>
      </p:sp>
      <p:pic>
        <p:nvPicPr>
          <p:cNvPr id="1027" name="Picture 3"/>
          <p:cNvPicPr>
            <a:picLocks noChangeAspect="1" noChangeArrowheads="1"/>
          </p:cNvPicPr>
          <p:nvPr/>
        </p:nvPicPr>
        <p:blipFill>
          <a:blip r:embed="rId2" cstate="print"/>
          <a:srcRect/>
          <a:stretch>
            <a:fillRect/>
          </a:stretch>
        </p:blipFill>
        <p:spPr bwMode="auto">
          <a:xfrm>
            <a:off x="193970" y="3463634"/>
            <a:ext cx="11890911" cy="2999509"/>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7092" y="554183"/>
            <a:ext cx="6644908" cy="1741140"/>
          </a:xfrm>
        </p:spPr>
        <p:txBody>
          <a:bodyPr>
            <a:normAutofit fontScale="90000"/>
          </a:bodyPr>
          <a:lstStyle/>
          <a:p>
            <a:r>
              <a:rPr lang="mt-MT" sz="4800" dirty="0" smtClean="0"/>
              <a:t>	</a:t>
            </a:r>
            <a:r>
              <a:rPr lang="mt-MT" sz="5300" dirty="0" smtClean="0"/>
              <a:t>The Event Object</a:t>
            </a:r>
            <a:br>
              <a:rPr lang="mt-MT" sz="5300" dirty="0" smtClean="0"/>
            </a:br>
            <a:r>
              <a:rPr lang="mt-MT" sz="5300" dirty="0" smtClean="0"/>
              <a:t>	</a:t>
            </a:r>
            <a:r>
              <a:rPr lang="mt-MT" sz="4000" i="1" dirty="0" smtClean="0"/>
              <a:t>Properties and Methods</a:t>
            </a:r>
            <a:r>
              <a:rPr lang="mt-MT" sz="4800" dirty="0" smtClean="0"/>
              <a:t/>
            </a:r>
            <a:br>
              <a:rPr lang="mt-MT" sz="4800" dirty="0" smtClean="0"/>
            </a:br>
            <a:r>
              <a:rPr lang="mt-MT" sz="4800" dirty="0" smtClean="0"/>
              <a:t>	</a:t>
            </a:r>
            <a:endParaRPr lang="en-US" sz="3600" dirty="0"/>
          </a:p>
        </p:txBody>
      </p:sp>
      <p:sp>
        <p:nvSpPr>
          <p:cNvPr id="3" name="Content Placeholder 2"/>
          <p:cNvSpPr>
            <a:spLocks noGrp="1"/>
          </p:cNvSpPr>
          <p:nvPr>
            <p:ph idx="1"/>
          </p:nvPr>
        </p:nvSpPr>
        <p:spPr>
          <a:xfrm>
            <a:off x="26550" y="2264228"/>
            <a:ext cx="11831622" cy="4165601"/>
          </a:xfrm>
        </p:spPr>
        <p:txBody>
          <a:bodyPr>
            <a:noAutofit/>
          </a:bodyPr>
          <a:lstStyle/>
          <a:p>
            <a:pPr marL="514350" indent="-514350"/>
            <a:r>
              <a:rPr lang="en-US" sz="2800" dirty="0" smtClean="0"/>
              <a:t>Not only did IE8 have a different syntax for event listeners</a:t>
            </a:r>
            <a:r>
              <a:rPr lang="mt-MT" sz="2800" dirty="0" smtClean="0"/>
              <a:t>, </a:t>
            </a:r>
            <a:r>
              <a:rPr lang="en-US" sz="2800" dirty="0" smtClean="0"/>
              <a:t>the event object in IE</a:t>
            </a:r>
            <a:r>
              <a:rPr lang="mt-MT" sz="2800" dirty="0" smtClean="0"/>
              <a:t>5</a:t>
            </a:r>
            <a:r>
              <a:rPr lang="en-US" sz="2800" dirty="0" smtClean="0"/>
              <a:t>-8 also had different names for the properties and methods</a:t>
            </a:r>
            <a:r>
              <a:rPr lang="mt-MT" sz="2800" dirty="0" smtClean="0"/>
              <a:t>:</a:t>
            </a:r>
            <a:endParaRPr lang="mt-MT" sz="2700" b="1" dirty="0" smtClean="0">
              <a:solidFill>
                <a:schemeClr val="accent2"/>
              </a:solidFill>
            </a:endParaRPr>
          </a:p>
        </p:txBody>
      </p:sp>
      <p:pic>
        <p:nvPicPr>
          <p:cNvPr id="2050" name="Picture 2"/>
          <p:cNvPicPr>
            <a:picLocks noChangeAspect="1" noChangeArrowheads="1"/>
          </p:cNvPicPr>
          <p:nvPr/>
        </p:nvPicPr>
        <p:blipFill>
          <a:blip r:embed="rId2" cstate="print"/>
          <a:srcRect/>
          <a:stretch>
            <a:fillRect/>
          </a:stretch>
        </p:blipFill>
        <p:spPr bwMode="auto">
          <a:xfrm>
            <a:off x="1571192" y="3397474"/>
            <a:ext cx="9969644" cy="3285833"/>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a:stretch>
            <a:fillRect/>
          </a:stretch>
        </p:blipFill>
        <p:spPr bwMode="auto">
          <a:xfrm>
            <a:off x="471054" y="48960"/>
            <a:ext cx="11111345" cy="6676829"/>
          </a:xfrm>
          <a:prstGeom prst="rect">
            <a:avLst/>
          </a:prstGeom>
          <a:noFill/>
          <a:ln w="9525">
            <a:noFill/>
            <a:miter lim="800000"/>
            <a:headEnd/>
            <a:tailEnd/>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srcRect/>
          <a:stretch>
            <a:fillRect/>
          </a:stretch>
        </p:blipFill>
        <p:spPr bwMode="auto">
          <a:xfrm>
            <a:off x="1177641" y="1905"/>
            <a:ext cx="9998006" cy="6856095"/>
          </a:xfrm>
          <a:prstGeom prst="rect">
            <a:avLst/>
          </a:prstGeom>
          <a:noFill/>
          <a:ln w="9525">
            <a:noFill/>
            <a:miter lim="800000"/>
            <a:headEnd/>
            <a:tailEnd/>
          </a:ln>
        </p:spPr>
      </p:pic>
      <p:pic>
        <p:nvPicPr>
          <p:cNvPr id="4" name="Picture 4"/>
          <p:cNvPicPr>
            <a:picLocks noChangeAspect="1" noChangeArrowheads="1"/>
          </p:cNvPicPr>
          <p:nvPr/>
        </p:nvPicPr>
        <p:blipFill>
          <a:blip r:embed="rId3" cstate="print"/>
          <a:srcRect/>
          <a:stretch>
            <a:fillRect/>
          </a:stretch>
        </p:blipFill>
        <p:spPr bwMode="auto">
          <a:xfrm>
            <a:off x="207818" y="0"/>
            <a:ext cx="979332" cy="6664036"/>
          </a:xfrm>
          <a:prstGeom prst="rect">
            <a:avLst/>
          </a:prstGeom>
          <a:noFill/>
          <a:ln w="9525">
            <a:noFill/>
            <a:miter lim="800000"/>
            <a:headEnd/>
            <a:tailEnd/>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99732" y="429491"/>
            <a:ext cx="6894290" cy="1907394"/>
          </a:xfrm>
        </p:spPr>
        <p:txBody>
          <a:bodyPr>
            <a:normAutofit fontScale="90000"/>
          </a:bodyPr>
          <a:lstStyle/>
          <a:p>
            <a:r>
              <a:rPr lang="mt-MT" sz="4800" dirty="0" smtClean="0"/>
              <a:t>	</a:t>
            </a:r>
            <a:r>
              <a:rPr lang="mt-MT" sz="5300" dirty="0" smtClean="0"/>
              <a:t>The Event Object</a:t>
            </a:r>
            <a:br>
              <a:rPr lang="mt-MT" sz="5300" dirty="0" smtClean="0"/>
            </a:br>
            <a:r>
              <a:rPr lang="mt-MT" sz="5300" dirty="0" smtClean="0"/>
              <a:t>	in IE5-8</a:t>
            </a:r>
            <a:r>
              <a:rPr lang="mt-MT" sz="4800" dirty="0" smtClean="0"/>
              <a:t/>
            </a:r>
            <a:br>
              <a:rPr lang="mt-MT" sz="4800" dirty="0" smtClean="0"/>
            </a:br>
            <a:r>
              <a:rPr lang="mt-MT" sz="4800" dirty="0" smtClean="0"/>
              <a:t>	</a:t>
            </a:r>
            <a:endParaRPr lang="en-US" sz="3600" dirty="0"/>
          </a:p>
        </p:txBody>
      </p:sp>
      <p:sp>
        <p:nvSpPr>
          <p:cNvPr id="3" name="Content Placeholder 2"/>
          <p:cNvSpPr>
            <a:spLocks noGrp="1"/>
          </p:cNvSpPr>
          <p:nvPr>
            <p:ph idx="1"/>
          </p:nvPr>
        </p:nvSpPr>
        <p:spPr>
          <a:xfrm>
            <a:off x="0" y="2153394"/>
            <a:ext cx="11831622" cy="991588"/>
          </a:xfrm>
        </p:spPr>
        <p:txBody>
          <a:bodyPr>
            <a:noAutofit/>
          </a:bodyPr>
          <a:lstStyle/>
          <a:p>
            <a:pPr marL="514350" indent="-514350"/>
            <a:r>
              <a:rPr lang="mt-MT" sz="2600" dirty="0" smtClean="0"/>
              <a:t>The event object</a:t>
            </a:r>
            <a:r>
              <a:rPr lang="en-US" sz="2600" dirty="0" smtClean="0"/>
              <a:t> is not passed automatically to event handler/listener functions; but it is available as a child of the window object</a:t>
            </a:r>
            <a:endParaRPr lang="mt-MT" sz="2600" dirty="0" smtClean="0"/>
          </a:p>
          <a:p>
            <a:pPr marL="514350" indent="-514350"/>
            <a:endParaRPr lang="mt-MT" sz="2700" b="1" dirty="0" smtClean="0">
              <a:solidFill>
                <a:schemeClr val="accent2"/>
              </a:solidFill>
            </a:endParaRPr>
          </a:p>
        </p:txBody>
      </p:sp>
      <p:sp>
        <p:nvSpPr>
          <p:cNvPr id="4" name="Content Placeholder 2"/>
          <p:cNvSpPr txBox="1">
            <a:spLocks/>
          </p:cNvSpPr>
          <p:nvPr/>
        </p:nvSpPr>
        <p:spPr>
          <a:xfrm>
            <a:off x="96970" y="3289459"/>
            <a:ext cx="6996557" cy="3249886"/>
          </a:xfrm>
          <a:prstGeom prst="rect">
            <a:avLst/>
          </a:prstGeom>
        </p:spPr>
        <p:txBody>
          <a:bodyPr vert="horz" lIns="91440" tIns="45720" rIns="91440" bIns="45720" rtlCol="0">
            <a:noAutofit/>
          </a:bodyPr>
          <a:lstStyle/>
          <a:p>
            <a:pPr marL="514350" indent="-514350">
              <a:lnSpc>
                <a:spcPct val="111000"/>
              </a:lnSpc>
              <a:spcBef>
                <a:spcPts val="930"/>
              </a:spcBef>
              <a:buFont typeface="Corbel" panose="020B0503020204020204" pitchFamily="34" charset="0"/>
              <a:buChar char="–"/>
            </a:pPr>
            <a:r>
              <a:rPr lang="mt-MT" sz="2200" dirty="0" smtClean="0">
                <a:solidFill>
                  <a:schemeClr val="tx2">
                    <a:lumMod val="75000"/>
                    <a:lumOff val="25000"/>
                  </a:schemeClr>
                </a:solidFill>
              </a:rPr>
              <a:t>A</a:t>
            </a:r>
            <a:r>
              <a:rPr lang="en-US" sz="2200" dirty="0" smtClean="0">
                <a:solidFill>
                  <a:schemeClr val="tx2">
                    <a:lumMod val="75000"/>
                    <a:lumOff val="25000"/>
                  </a:schemeClr>
                </a:solidFill>
              </a:rPr>
              <a:t>n if statement checks if the event object has been passed into the function</a:t>
            </a:r>
            <a:endParaRPr lang="mt-MT" sz="2200" dirty="0" smtClean="0">
              <a:solidFill>
                <a:schemeClr val="tx2">
                  <a:lumMod val="75000"/>
                  <a:lumOff val="25000"/>
                </a:schemeClr>
              </a:solidFill>
            </a:endParaRPr>
          </a:p>
          <a:p>
            <a:pPr marL="514350" indent="-514350">
              <a:lnSpc>
                <a:spcPct val="111000"/>
              </a:lnSpc>
              <a:spcBef>
                <a:spcPts val="930"/>
              </a:spcBef>
              <a:buFont typeface="Corbel" panose="020B0503020204020204" pitchFamily="34" charset="0"/>
              <a:buChar char="–"/>
            </a:pPr>
            <a:r>
              <a:rPr lang="mt-MT" sz="2200" dirty="0" smtClean="0">
                <a:solidFill>
                  <a:schemeClr val="tx2">
                    <a:lumMod val="75000"/>
                    <a:lumOff val="25000"/>
                  </a:schemeClr>
                </a:solidFill>
              </a:rPr>
              <a:t>As previously mentioned, t</a:t>
            </a:r>
            <a:r>
              <a:rPr lang="en-US" sz="2200" dirty="0" smtClean="0">
                <a:solidFill>
                  <a:schemeClr val="tx2">
                    <a:lumMod val="75000"/>
                    <a:lumOff val="25000"/>
                  </a:schemeClr>
                </a:solidFill>
              </a:rPr>
              <a:t>he existence of an object is treated as a truth value, so the condition here is saying "if the event object does not exist..." </a:t>
            </a:r>
            <a:endParaRPr lang="mt-MT" sz="2200" dirty="0" smtClean="0">
              <a:solidFill>
                <a:schemeClr val="tx2">
                  <a:lumMod val="75000"/>
                  <a:lumOff val="25000"/>
                </a:schemeClr>
              </a:solidFill>
            </a:endParaRPr>
          </a:p>
          <a:p>
            <a:pPr marL="514350" indent="-514350">
              <a:lnSpc>
                <a:spcPct val="111000"/>
              </a:lnSpc>
              <a:spcBef>
                <a:spcPts val="930"/>
              </a:spcBef>
              <a:buFont typeface="Corbel" panose="020B0503020204020204" pitchFamily="34" charset="0"/>
              <a:buChar char="–"/>
            </a:pPr>
            <a:r>
              <a:rPr lang="en-US" sz="2200" dirty="0" smtClean="0">
                <a:solidFill>
                  <a:schemeClr val="tx2">
                    <a:lumMod val="75000"/>
                    <a:lumOff val="25000"/>
                  </a:schemeClr>
                </a:solidFill>
              </a:rPr>
              <a:t>In IE8 and less, </a:t>
            </a:r>
            <a:r>
              <a:rPr lang="en-US" sz="2200" b="1" dirty="0" smtClean="0">
                <a:solidFill>
                  <a:schemeClr val="accent2"/>
                </a:solidFill>
              </a:rPr>
              <a:t>e</a:t>
            </a:r>
            <a:r>
              <a:rPr lang="en-US" sz="2200" dirty="0" smtClean="0">
                <a:solidFill>
                  <a:schemeClr val="tx2">
                    <a:lumMod val="75000"/>
                    <a:lumOff val="25000"/>
                  </a:schemeClr>
                </a:solidFill>
              </a:rPr>
              <a:t> will not hold an object, so the following code block runs and </a:t>
            </a:r>
            <a:r>
              <a:rPr lang="en-US" sz="2200" b="1" dirty="0" smtClean="0">
                <a:solidFill>
                  <a:schemeClr val="accent2"/>
                </a:solidFill>
              </a:rPr>
              <a:t>e</a:t>
            </a:r>
            <a:r>
              <a:rPr lang="en-US" sz="2200" dirty="0" smtClean="0">
                <a:solidFill>
                  <a:schemeClr val="tx2">
                    <a:lumMod val="75000"/>
                    <a:lumOff val="25000"/>
                  </a:schemeClr>
                </a:solidFill>
              </a:rPr>
              <a:t> is set to be the event object that is a child of the window object</a:t>
            </a:r>
            <a:endParaRPr lang="mt-MT" sz="2200" dirty="0" smtClean="0">
              <a:solidFill>
                <a:schemeClr val="tx2">
                  <a:lumMod val="75000"/>
                  <a:lumOff val="25000"/>
                </a:schemeClr>
              </a:solidFill>
            </a:endParaRPr>
          </a:p>
        </p:txBody>
      </p:sp>
      <p:pic>
        <p:nvPicPr>
          <p:cNvPr id="5122" name="Picture 2"/>
          <p:cNvPicPr>
            <a:picLocks noChangeAspect="1" noChangeArrowheads="1"/>
          </p:cNvPicPr>
          <p:nvPr/>
        </p:nvPicPr>
        <p:blipFill>
          <a:blip r:embed="rId2" cstate="print"/>
          <a:srcRect r="5353"/>
          <a:stretch>
            <a:fillRect/>
          </a:stretch>
        </p:blipFill>
        <p:spPr bwMode="auto">
          <a:xfrm>
            <a:off x="7145056" y="3858059"/>
            <a:ext cx="5046944" cy="2293360"/>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Picture 3"/>
          <p:cNvPicPr>
            <a:picLocks noChangeAspect="1" noChangeArrowheads="1"/>
          </p:cNvPicPr>
          <p:nvPr/>
        </p:nvPicPr>
        <p:blipFill>
          <a:blip r:embed="rId2" cstate="print"/>
          <a:srcRect/>
          <a:stretch>
            <a:fillRect/>
          </a:stretch>
        </p:blipFill>
        <p:spPr bwMode="auto">
          <a:xfrm>
            <a:off x="1714052" y="83130"/>
            <a:ext cx="8819299" cy="6622473"/>
          </a:xfrm>
          <a:prstGeom prst="rect">
            <a:avLst/>
          </a:prstGeom>
          <a:noFill/>
          <a:ln w="9525">
            <a:noFill/>
            <a:miter lim="800000"/>
            <a:headEnd/>
            <a:tailEnd/>
          </a:ln>
        </p:spPr>
      </p:pic>
      <p:pic>
        <p:nvPicPr>
          <p:cNvPr id="6148" name="Picture 4"/>
          <p:cNvPicPr>
            <a:picLocks noChangeAspect="1" noChangeArrowheads="1"/>
          </p:cNvPicPr>
          <p:nvPr/>
        </p:nvPicPr>
        <p:blipFill>
          <a:blip r:embed="rId3" cstate="print"/>
          <a:srcRect/>
          <a:stretch>
            <a:fillRect/>
          </a:stretch>
        </p:blipFill>
        <p:spPr bwMode="auto">
          <a:xfrm>
            <a:off x="193964" y="0"/>
            <a:ext cx="1519670" cy="6664036"/>
          </a:xfrm>
          <a:prstGeom prst="rect">
            <a:avLst/>
          </a:prstGeom>
          <a:noFill/>
          <a:ln w="9525">
            <a:noFill/>
            <a:miter lim="800000"/>
            <a:headEnd/>
            <a:tailEnd/>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40715" y="888272"/>
            <a:ext cx="5029214" cy="1188536"/>
          </a:xfrm>
        </p:spPr>
        <p:txBody>
          <a:bodyPr>
            <a:normAutofit fontScale="90000"/>
          </a:bodyPr>
          <a:lstStyle/>
          <a:p>
            <a:r>
              <a:rPr lang="mt-MT" dirty="0" smtClean="0"/>
              <a:t>	</a:t>
            </a:r>
            <a:r>
              <a:rPr lang="mt-MT" smtClean="0"/>
              <a:t>	 </a:t>
            </a:r>
            <a:r>
              <a:rPr lang="mt-MT" dirty="0" smtClean="0"/>
              <a:t/>
            </a:r>
            <a:br>
              <a:rPr lang="mt-MT" dirty="0" smtClean="0"/>
            </a:br>
            <a:r>
              <a:rPr lang="mt-MT" dirty="0" smtClean="0"/>
              <a:t>		Practice</a:t>
            </a:r>
            <a:endParaRPr lang="en-US" dirty="0"/>
          </a:p>
        </p:txBody>
      </p:sp>
      <p:sp>
        <p:nvSpPr>
          <p:cNvPr id="3" name="Content Placeholder 2"/>
          <p:cNvSpPr>
            <a:spLocks noGrp="1"/>
          </p:cNvSpPr>
          <p:nvPr>
            <p:ph idx="1"/>
          </p:nvPr>
        </p:nvSpPr>
        <p:spPr>
          <a:xfrm>
            <a:off x="165099" y="2325190"/>
            <a:ext cx="11343278" cy="4454434"/>
          </a:xfrm>
        </p:spPr>
        <p:txBody>
          <a:bodyPr>
            <a:normAutofit/>
          </a:bodyPr>
          <a:lstStyle/>
          <a:p>
            <a:pPr marL="0" indent="0" algn="ctr">
              <a:buNone/>
              <a:defRPr/>
            </a:pPr>
            <a:r>
              <a:rPr lang="mt-MT" sz="2800" dirty="0" smtClean="0"/>
              <a:t>Access Moodle and work out </a:t>
            </a:r>
            <a:r>
              <a:rPr lang="mt-MT" sz="2800" b="1" dirty="0" smtClean="0"/>
              <a:t>Worksheet </a:t>
            </a:r>
            <a:r>
              <a:rPr lang="mt-MT" sz="2800" b="1" dirty="0" smtClean="0"/>
              <a:t>13</a:t>
            </a:r>
            <a:endParaRPr lang="mt-MT" sz="2800" b="1" dirty="0" smtClean="0"/>
          </a:p>
          <a:p>
            <a:pPr marL="0" indent="0" algn="ctr">
              <a:buNone/>
              <a:defRPr/>
            </a:pPr>
            <a:endParaRPr lang="en-US" sz="2800" b="1" dirty="0"/>
          </a:p>
        </p:txBody>
      </p:sp>
      <p:pic>
        <p:nvPicPr>
          <p:cNvPr id="5" name="Picture 4" descr="https://tracker.moodle.org/secure/attachment/29098/logo-trans-4045x1000.png"/>
          <p:cNvPicPr>
            <a:picLocks noChangeAspect="1" noChangeArrowheads="1"/>
          </p:cNvPicPr>
          <p:nvPr/>
        </p:nvPicPr>
        <p:blipFill>
          <a:blip r:embed="rId2" cstate="print"/>
          <a:srcRect/>
          <a:stretch>
            <a:fillRect/>
          </a:stretch>
        </p:blipFill>
        <p:spPr bwMode="auto">
          <a:xfrm>
            <a:off x="3143795" y="4046869"/>
            <a:ext cx="6756400" cy="1670309"/>
          </a:xfrm>
          <a:prstGeom prst="rect">
            <a:avLst/>
          </a:prstGeom>
          <a:noFill/>
        </p:spPr>
      </p:pic>
      <p:pic>
        <p:nvPicPr>
          <p:cNvPr id="6" name="Picture 2" descr="http://rs577.pbsrc.com/albums/ss215/csnszhb/programmer.gif~c200"/>
          <p:cNvPicPr>
            <a:picLocks noChangeAspect="1" noChangeArrowheads="1" noCrop="1"/>
          </p:cNvPicPr>
          <p:nvPr/>
        </p:nvPicPr>
        <p:blipFill>
          <a:blip r:embed="rId3" cstate="print"/>
          <a:srcRect/>
          <a:stretch>
            <a:fillRect/>
          </a:stretch>
        </p:blipFill>
        <p:spPr bwMode="auto">
          <a:xfrm>
            <a:off x="609601" y="291738"/>
            <a:ext cx="1905000" cy="1905000"/>
          </a:xfrm>
          <a:prstGeom prst="rect">
            <a:avLst/>
          </a:prstGeom>
          <a:noFill/>
        </p:spPr>
      </p:pic>
    </p:spTree>
    <p:extLst>
      <p:ext uri="{BB962C8B-B14F-4D97-AF65-F5344CB8AC3E}">
        <p14:creationId xmlns="" xmlns:p14="http://schemas.microsoft.com/office/powerpoint/2010/main" val="426231358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t-MT" dirty="0" smtClean="0"/>
              <a:t>						References</a:t>
            </a:r>
            <a:endParaRPr lang="en-GB" dirty="0"/>
          </a:p>
        </p:txBody>
      </p:sp>
      <p:sp>
        <p:nvSpPr>
          <p:cNvPr id="3" name="Content Placeholder 2"/>
          <p:cNvSpPr>
            <a:spLocks noGrp="1"/>
          </p:cNvSpPr>
          <p:nvPr>
            <p:ph idx="1"/>
          </p:nvPr>
        </p:nvSpPr>
        <p:spPr>
          <a:xfrm>
            <a:off x="2933700" y="2438400"/>
            <a:ext cx="8770571" cy="4027714"/>
          </a:xfrm>
        </p:spPr>
        <p:txBody>
          <a:bodyPr/>
          <a:lstStyle/>
          <a:p>
            <a:r>
              <a:rPr lang="en-GB" dirty="0" smtClean="0"/>
              <a:t>Johnson, G. (2013). </a:t>
            </a:r>
            <a:r>
              <a:rPr lang="en-GB" i="1" dirty="0" smtClean="0"/>
              <a:t>Programming in HTML5 with </a:t>
            </a:r>
            <a:r>
              <a:rPr lang="en-GB" i="1" dirty="0" err="1" smtClean="0"/>
              <a:t>Javascript</a:t>
            </a:r>
            <a:r>
              <a:rPr lang="en-GB" i="1" dirty="0" smtClean="0"/>
              <a:t> and CSS3.</a:t>
            </a:r>
            <a:r>
              <a:rPr lang="en-GB" dirty="0" smtClean="0"/>
              <a:t> United States of America: Microsoft Press.</a:t>
            </a:r>
            <a:endParaRPr lang="mt-MT" dirty="0" smtClean="0"/>
          </a:p>
          <a:p>
            <a:r>
              <a:rPr lang="en-GB" dirty="0" err="1" smtClean="0"/>
              <a:t>McPeak</a:t>
            </a:r>
            <a:r>
              <a:rPr lang="en-GB" dirty="0" smtClean="0"/>
              <a:t>, J. (2015). </a:t>
            </a:r>
            <a:r>
              <a:rPr lang="en-GB" i="1" dirty="0" smtClean="0"/>
              <a:t>Beginning JavaScript, 5th Edition</a:t>
            </a:r>
            <a:r>
              <a:rPr lang="en-GB" dirty="0" smtClean="0"/>
              <a:t> (5 ed.). </a:t>
            </a:r>
            <a:r>
              <a:rPr lang="en-GB" dirty="0" err="1" smtClean="0"/>
              <a:t>Wrox</a:t>
            </a:r>
            <a:r>
              <a:rPr lang="en-GB" dirty="0" smtClean="0"/>
              <a:t>. </a:t>
            </a:r>
            <a:endParaRPr lang="en-US" dirty="0" smtClean="0"/>
          </a:p>
          <a:p>
            <a:r>
              <a:rPr lang="en-GB" dirty="0" err="1" smtClean="0"/>
              <a:t>Haverbeke</a:t>
            </a:r>
            <a:r>
              <a:rPr lang="en-GB" dirty="0" smtClean="0"/>
              <a:t>, M. (2011). </a:t>
            </a:r>
            <a:r>
              <a:rPr lang="en-GB" i="1" dirty="0" smtClean="0"/>
              <a:t>Eloquent JavaScript: A Modern Introduction to Programming.</a:t>
            </a:r>
            <a:r>
              <a:rPr lang="en-GB" dirty="0" smtClean="0"/>
              <a:t> (S. Yang, Ed.) San Francisco: William Pollock.</a:t>
            </a:r>
            <a:endParaRPr lang="en-US" dirty="0" smtClean="0"/>
          </a:p>
          <a:p>
            <a:r>
              <a:rPr lang="en-GB" dirty="0" smtClean="0"/>
              <a:t>McFarland, D. S. (2014). </a:t>
            </a:r>
            <a:r>
              <a:rPr lang="en-GB" i="1" dirty="0" smtClean="0"/>
              <a:t>JavaScript &amp; </a:t>
            </a:r>
            <a:r>
              <a:rPr lang="en-GB" i="1" dirty="0" err="1" smtClean="0"/>
              <a:t>jQuery</a:t>
            </a:r>
            <a:r>
              <a:rPr lang="en-GB" dirty="0" smtClean="0"/>
              <a:t> (3 ed.). United States of America: O’Reilly Media, Inc.</a:t>
            </a:r>
            <a:endParaRPr lang="mt-MT" dirty="0" smtClean="0"/>
          </a:p>
          <a:p>
            <a:r>
              <a:rPr lang="en-GB" dirty="0" err="1" smtClean="0"/>
              <a:t>Duckett</a:t>
            </a:r>
            <a:r>
              <a:rPr lang="en-GB" dirty="0" smtClean="0"/>
              <a:t>, J. (2014). </a:t>
            </a:r>
            <a:r>
              <a:rPr lang="en-GB" i="1" dirty="0" smtClean="0"/>
              <a:t>JavaScript and </a:t>
            </a:r>
            <a:r>
              <a:rPr lang="en-GB" i="1" dirty="0" err="1" smtClean="0"/>
              <a:t>JQuery</a:t>
            </a:r>
            <a:r>
              <a:rPr lang="en-GB" i="1" dirty="0" smtClean="0"/>
              <a:t> Interactive Front-End Web Development</a:t>
            </a:r>
            <a:r>
              <a:rPr lang="en-GB" dirty="0" smtClean="0"/>
              <a:t> (1 ed.). Wiley.</a:t>
            </a:r>
            <a:endParaRPr lang="en-US" dirty="0" smtClean="0"/>
          </a:p>
          <a:p>
            <a:pPr>
              <a:buNone/>
            </a:pPr>
            <a:endParaRPr lang="en-US"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81895"/>
            <a:ext cx="7432766" cy="1658005"/>
          </a:xfrm>
        </p:spPr>
        <p:txBody>
          <a:bodyPr>
            <a:normAutofit/>
          </a:bodyPr>
          <a:lstStyle/>
          <a:p>
            <a:r>
              <a:rPr lang="mt-MT" sz="4800" dirty="0" smtClean="0"/>
              <a:t>	Different Event Types</a:t>
            </a:r>
            <a:br>
              <a:rPr lang="mt-MT" sz="4800" dirty="0" smtClean="0"/>
            </a:br>
            <a:r>
              <a:rPr lang="mt-MT" sz="4800" dirty="0" smtClean="0"/>
              <a:t>	</a:t>
            </a:r>
            <a:r>
              <a:rPr lang="mt-MT" sz="4200" i="1" dirty="0" smtClean="0"/>
              <a:t>Keyboard Events</a:t>
            </a:r>
            <a:endParaRPr lang="en-US" sz="4800" dirty="0"/>
          </a:p>
        </p:txBody>
      </p:sp>
      <p:sp>
        <p:nvSpPr>
          <p:cNvPr id="3" name="Content Placeholder 2"/>
          <p:cNvSpPr>
            <a:spLocks noGrp="1"/>
          </p:cNvSpPr>
          <p:nvPr>
            <p:ph idx="1"/>
          </p:nvPr>
        </p:nvSpPr>
        <p:spPr>
          <a:xfrm>
            <a:off x="165100" y="2259874"/>
            <a:ext cx="11899900" cy="4407626"/>
          </a:xfrm>
        </p:spPr>
        <p:txBody>
          <a:bodyPr>
            <a:normAutofit/>
          </a:bodyPr>
          <a:lstStyle/>
          <a:p>
            <a:pPr>
              <a:buNone/>
            </a:pPr>
            <a:r>
              <a:rPr lang="mt-MT" sz="2800" dirty="0" smtClean="0"/>
              <a:t>Keyboard Events occur</a:t>
            </a:r>
            <a:r>
              <a:rPr lang="en-US" sz="2800" dirty="0" smtClean="0"/>
              <a:t> when a user interacts with the keyboard (see also input event) </a:t>
            </a:r>
            <a:endParaRPr lang="en-GB" sz="2800" dirty="0" smtClean="0"/>
          </a:p>
        </p:txBody>
      </p:sp>
      <p:pic>
        <p:nvPicPr>
          <p:cNvPr id="2050" name="Picture 2"/>
          <p:cNvPicPr>
            <a:picLocks noChangeAspect="1" noChangeArrowheads="1"/>
          </p:cNvPicPr>
          <p:nvPr/>
        </p:nvPicPr>
        <p:blipFill>
          <a:blip r:embed="rId2" cstate="print"/>
          <a:srcRect/>
          <a:stretch>
            <a:fillRect/>
          </a:stretch>
        </p:blipFill>
        <p:spPr bwMode="auto">
          <a:xfrm>
            <a:off x="103036" y="3574473"/>
            <a:ext cx="11996636" cy="1976872"/>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81895"/>
            <a:ext cx="7432766" cy="1658005"/>
          </a:xfrm>
        </p:spPr>
        <p:txBody>
          <a:bodyPr>
            <a:normAutofit/>
          </a:bodyPr>
          <a:lstStyle/>
          <a:p>
            <a:r>
              <a:rPr lang="mt-MT" sz="4800" dirty="0" smtClean="0"/>
              <a:t>	Different Event Types</a:t>
            </a:r>
            <a:br>
              <a:rPr lang="mt-MT" sz="4800" dirty="0" smtClean="0"/>
            </a:br>
            <a:r>
              <a:rPr lang="mt-MT" sz="4800" dirty="0" smtClean="0"/>
              <a:t>	</a:t>
            </a:r>
            <a:r>
              <a:rPr lang="mt-MT" sz="4200" i="1" dirty="0" smtClean="0"/>
              <a:t>Mouse Events</a:t>
            </a:r>
            <a:endParaRPr lang="en-US" sz="4800" dirty="0"/>
          </a:p>
        </p:txBody>
      </p:sp>
      <p:sp>
        <p:nvSpPr>
          <p:cNvPr id="3" name="Content Placeholder 2"/>
          <p:cNvSpPr>
            <a:spLocks noGrp="1"/>
          </p:cNvSpPr>
          <p:nvPr>
            <p:ph idx="1"/>
          </p:nvPr>
        </p:nvSpPr>
        <p:spPr>
          <a:xfrm>
            <a:off x="165100" y="2259874"/>
            <a:ext cx="11899900" cy="885108"/>
          </a:xfrm>
        </p:spPr>
        <p:txBody>
          <a:bodyPr>
            <a:normAutofit fontScale="92500"/>
          </a:bodyPr>
          <a:lstStyle/>
          <a:p>
            <a:pPr>
              <a:buNone/>
            </a:pPr>
            <a:r>
              <a:rPr lang="mt-MT" sz="2800" dirty="0" smtClean="0"/>
              <a:t>Mouse Events occur </a:t>
            </a:r>
            <a:r>
              <a:rPr lang="en-US" sz="2800" dirty="0" smtClean="0"/>
              <a:t>when a user interacts with a mouse</a:t>
            </a:r>
            <a:r>
              <a:rPr lang="mt-MT" sz="2800" dirty="0" smtClean="0"/>
              <a:t>, </a:t>
            </a:r>
            <a:r>
              <a:rPr lang="en-US" sz="2800" dirty="0" err="1" smtClean="0"/>
              <a:t>trackpad</a:t>
            </a:r>
            <a:r>
              <a:rPr lang="en-US" sz="2800" dirty="0" smtClean="0"/>
              <a:t>, or </a:t>
            </a:r>
            <a:r>
              <a:rPr lang="en-US" sz="2800" dirty="0" err="1" smtClean="0"/>
              <a:t>touchscreen</a:t>
            </a:r>
            <a:r>
              <a:rPr lang="en-US" sz="2800" dirty="0" smtClean="0"/>
              <a:t> </a:t>
            </a:r>
            <a:endParaRPr lang="en-GB" sz="2800" dirty="0" smtClean="0"/>
          </a:p>
        </p:txBody>
      </p:sp>
      <p:pic>
        <p:nvPicPr>
          <p:cNvPr id="3074" name="Picture 2"/>
          <p:cNvPicPr>
            <a:picLocks noChangeAspect="1" noChangeArrowheads="1"/>
          </p:cNvPicPr>
          <p:nvPr/>
        </p:nvPicPr>
        <p:blipFill>
          <a:blip r:embed="rId2" cstate="print"/>
          <a:srcRect/>
          <a:stretch>
            <a:fillRect/>
          </a:stretch>
        </p:blipFill>
        <p:spPr bwMode="auto">
          <a:xfrm>
            <a:off x="221680" y="2779749"/>
            <a:ext cx="11779075" cy="3842725"/>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81895"/>
            <a:ext cx="7432766" cy="1658005"/>
          </a:xfrm>
        </p:spPr>
        <p:txBody>
          <a:bodyPr>
            <a:normAutofit/>
          </a:bodyPr>
          <a:lstStyle/>
          <a:p>
            <a:r>
              <a:rPr lang="mt-MT" sz="4800" dirty="0" smtClean="0"/>
              <a:t>	Different Event Types</a:t>
            </a:r>
            <a:br>
              <a:rPr lang="mt-MT" sz="4800" dirty="0" smtClean="0"/>
            </a:br>
            <a:r>
              <a:rPr lang="mt-MT" sz="4800" dirty="0" smtClean="0"/>
              <a:t>	</a:t>
            </a:r>
            <a:r>
              <a:rPr lang="mt-MT" sz="4200" i="1" dirty="0" smtClean="0"/>
              <a:t>Focus Events</a:t>
            </a:r>
            <a:endParaRPr lang="en-US" sz="4800" dirty="0"/>
          </a:p>
        </p:txBody>
      </p:sp>
      <p:sp>
        <p:nvSpPr>
          <p:cNvPr id="3" name="Content Placeholder 2"/>
          <p:cNvSpPr>
            <a:spLocks noGrp="1"/>
          </p:cNvSpPr>
          <p:nvPr>
            <p:ph idx="1"/>
          </p:nvPr>
        </p:nvSpPr>
        <p:spPr>
          <a:xfrm>
            <a:off x="292100" y="2481549"/>
            <a:ext cx="11899900" cy="1217617"/>
          </a:xfrm>
        </p:spPr>
        <p:txBody>
          <a:bodyPr>
            <a:normAutofit/>
          </a:bodyPr>
          <a:lstStyle/>
          <a:p>
            <a:pPr>
              <a:buNone/>
            </a:pPr>
            <a:r>
              <a:rPr lang="mt-MT" sz="2800" dirty="0" smtClean="0"/>
              <a:t>Focus Events occur </a:t>
            </a:r>
            <a:r>
              <a:rPr lang="en-US" sz="2800" dirty="0" smtClean="0"/>
              <a:t>when an element (e.g., a link or form field) gains or loses focus</a:t>
            </a:r>
            <a:endParaRPr lang="en-GB" sz="2800" dirty="0" smtClean="0"/>
          </a:p>
        </p:txBody>
      </p:sp>
      <p:pic>
        <p:nvPicPr>
          <p:cNvPr id="4098" name="Picture 2"/>
          <p:cNvPicPr>
            <a:picLocks noChangeAspect="1" noChangeArrowheads="1"/>
          </p:cNvPicPr>
          <p:nvPr/>
        </p:nvPicPr>
        <p:blipFill>
          <a:blip r:embed="rId2" cstate="print"/>
          <a:srcRect/>
          <a:stretch>
            <a:fillRect/>
          </a:stretch>
        </p:blipFill>
        <p:spPr bwMode="auto">
          <a:xfrm>
            <a:off x="144376" y="3769096"/>
            <a:ext cx="11742824" cy="1329377"/>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3" y="581895"/>
            <a:ext cx="7432766" cy="1658005"/>
          </a:xfrm>
        </p:spPr>
        <p:txBody>
          <a:bodyPr>
            <a:normAutofit/>
          </a:bodyPr>
          <a:lstStyle/>
          <a:p>
            <a:r>
              <a:rPr lang="mt-MT" sz="4800" dirty="0" smtClean="0"/>
              <a:t>	Different Event Types</a:t>
            </a:r>
            <a:br>
              <a:rPr lang="mt-MT" sz="4800" dirty="0" smtClean="0"/>
            </a:br>
            <a:r>
              <a:rPr lang="mt-MT" sz="4800" dirty="0" smtClean="0"/>
              <a:t>	</a:t>
            </a:r>
            <a:r>
              <a:rPr lang="mt-MT" sz="4200" i="1" dirty="0" smtClean="0"/>
              <a:t>Form Events</a:t>
            </a:r>
            <a:endParaRPr lang="en-US" sz="4800" dirty="0"/>
          </a:p>
        </p:txBody>
      </p:sp>
      <p:sp>
        <p:nvSpPr>
          <p:cNvPr id="3" name="Content Placeholder 2"/>
          <p:cNvSpPr>
            <a:spLocks noGrp="1"/>
          </p:cNvSpPr>
          <p:nvPr>
            <p:ph idx="1"/>
          </p:nvPr>
        </p:nvSpPr>
        <p:spPr>
          <a:xfrm>
            <a:off x="151245" y="2121324"/>
            <a:ext cx="11899900" cy="704999"/>
          </a:xfrm>
        </p:spPr>
        <p:txBody>
          <a:bodyPr>
            <a:normAutofit/>
          </a:bodyPr>
          <a:lstStyle/>
          <a:p>
            <a:pPr>
              <a:buNone/>
            </a:pPr>
            <a:r>
              <a:rPr lang="mt-MT" sz="2800" dirty="0" smtClean="0"/>
              <a:t>Form Events occur </a:t>
            </a:r>
            <a:r>
              <a:rPr lang="en-US" sz="2800" dirty="0" smtClean="0"/>
              <a:t>when a user interacts with a form element </a:t>
            </a:r>
            <a:endParaRPr lang="en-GB" sz="2800" dirty="0" smtClean="0"/>
          </a:p>
        </p:txBody>
      </p:sp>
      <p:pic>
        <p:nvPicPr>
          <p:cNvPr id="5122" name="Picture 2"/>
          <p:cNvPicPr>
            <a:picLocks noChangeAspect="1" noChangeArrowheads="1"/>
          </p:cNvPicPr>
          <p:nvPr/>
        </p:nvPicPr>
        <p:blipFill>
          <a:blip r:embed="rId2" cstate="print"/>
          <a:srcRect/>
          <a:stretch>
            <a:fillRect/>
          </a:stretch>
        </p:blipFill>
        <p:spPr bwMode="auto">
          <a:xfrm>
            <a:off x="864600" y="2673927"/>
            <a:ext cx="10448430" cy="4184073"/>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302" y="526473"/>
            <a:ext cx="7972697" cy="1602588"/>
          </a:xfrm>
        </p:spPr>
        <p:txBody>
          <a:bodyPr>
            <a:normAutofit/>
          </a:bodyPr>
          <a:lstStyle/>
          <a:p>
            <a:r>
              <a:rPr lang="mt-MT" dirty="0" smtClean="0"/>
              <a:t>				</a:t>
            </a:r>
            <a:r>
              <a:rPr lang="mt-MT" sz="4800" dirty="0" smtClean="0"/>
              <a:t>How</a:t>
            </a:r>
            <a:r>
              <a:rPr lang="mt-MT" dirty="0" smtClean="0"/>
              <a:t> </a:t>
            </a:r>
            <a:r>
              <a:rPr lang="mt-MT" sz="4800" dirty="0" smtClean="0"/>
              <a:t>Events </a:t>
            </a:r>
            <a:br>
              <a:rPr lang="mt-MT" sz="4800" dirty="0" smtClean="0"/>
            </a:br>
            <a:r>
              <a:rPr lang="mt-MT" sz="4800" dirty="0" smtClean="0"/>
              <a:t>				Trigger Code</a:t>
            </a:r>
            <a:endParaRPr lang="en-US" sz="4800" dirty="0"/>
          </a:p>
        </p:txBody>
      </p:sp>
      <p:sp>
        <p:nvSpPr>
          <p:cNvPr id="3" name="Content Placeholder 2"/>
          <p:cNvSpPr>
            <a:spLocks noGrp="1"/>
          </p:cNvSpPr>
          <p:nvPr>
            <p:ph idx="1"/>
          </p:nvPr>
        </p:nvSpPr>
        <p:spPr>
          <a:xfrm>
            <a:off x="165100" y="2259874"/>
            <a:ext cx="11899900" cy="1092926"/>
          </a:xfrm>
        </p:spPr>
        <p:txBody>
          <a:bodyPr>
            <a:normAutofit fontScale="85000" lnSpcReduction="10000"/>
          </a:bodyPr>
          <a:lstStyle/>
          <a:p>
            <a:pPr>
              <a:buNone/>
            </a:pPr>
            <a:r>
              <a:rPr lang="en-US" sz="2800" dirty="0" smtClean="0"/>
              <a:t>When the user interacts with the HTML on a web page, there are three steps involved in getting it to trigger some JavaScript code. Together these steps are known as </a:t>
            </a:r>
            <a:r>
              <a:rPr lang="en-US" sz="2800" b="1" dirty="0" smtClean="0">
                <a:solidFill>
                  <a:schemeClr val="accent2"/>
                </a:solidFill>
              </a:rPr>
              <a:t>event handling</a:t>
            </a:r>
            <a:endParaRPr lang="en-GB" sz="2800" b="1" dirty="0" smtClean="0">
              <a:solidFill>
                <a:schemeClr val="accent2"/>
              </a:solidFill>
            </a:endParaRPr>
          </a:p>
        </p:txBody>
      </p:sp>
      <p:pic>
        <p:nvPicPr>
          <p:cNvPr id="6146" name="Picture 2"/>
          <p:cNvPicPr>
            <a:picLocks noChangeAspect="1" noChangeArrowheads="1"/>
          </p:cNvPicPr>
          <p:nvPr/>
        </p:nvPicPr>
        <p:blipFill>
          <a:blip r:embed="rId2" cstate="print"/>
          <a:srcRect l="2838" t="4449" r="4212" b="6576"/>
          <a:stretch>
            <a:fillRect/>
          </a:stretch>
        </p:blipFill>
        <p:spPr bwMode="auto">
          <a:xfrm>
            <a:off x="1399295" y="3168711"/>
            <a:ext cx="9254835" cy="3495258"/>
          </a:xfrm>
          <a:prstGeom prst="rect">
            <a:avLst/>
          </a:prstGeom>
          <a:noFill/>
          <a:ln w="9525">
            <a:noFill/>
            <a:miter lim="800000"/>
            <a:headEnd/>
            <a:tailEnd/>
          </a:ln>
        </p:spPr>
      </p:pic>
    </p:spTree>
    <p:extLst>
      <p:ext uri="{BB962C8B-B14F-4D97-AF65-F5344CB8AC3E}">
        <p14:creationId xmlns="" xmlns:p14="http://schemas.microsoft.com/office/powerpoint/2010/main" val="1240548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Feathered" id="{EEC9B30E-2747-4D42-BCBE-A02BDEEEA114}" vid="{AACE42CE-5C67-4514-8A89-3472F564E1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35803</TotalTime>
  <Words>2014</Words>
  <Application>Microsoft Office PowerPoint</Application>
  <PresentationFormat>Custom</PresentationFormat>
  <Paragraphs>158</Paragraphs>
  <Slides>46</Slides>
  <Notes>0</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Feathered</vt:lpstr>
      <vt:lpstr>Client Side Scripting</vt:lpstr>
      <vt:lpstr>            Events</vt:lpstr>
      <vt:lpstr>            Events</vt:lpstr>
      <vt:lpstr> Different Event Types  UI Events</vt:lpstr>
      <vt:lpstr> Different Event Types  Keyboard Events</vt:lpstr>
      <vt:lpstr> Different Event Types  Mouse Events</vt:lpstr>
      <vt:lpstr> Different Event Types  Focus Events</vt:lpstr>
      <vt:lpstr> Different Event Types  Form Events</vt:lpstr>
      <vt:lpstr>    How Events      Trigger Code</vt:lpstr>
      <vt:lpstr>    How Events      Trigger Code</vt:lpstr>
      <vt:lpstr>Slide 11</vt:lpstr>
      <vt:lpstr>  Event Handlers   HTML Event Handlers</vt:lpstr>
      <vt:lpstr>Slide 13</vt:lpstr>
      <vt:lpstr>      Practice</vt:lpstr>
      <vt:lpstr>  Event Handlers   DOM Event Handlers</vt:lpstr>
      <vt:lpstr>  Event Handlers   DOM Event Handlers</vt:lpstr>
      <vt:lpstr>  Event Handlers   DOM Event Handlers</vt:lpstr>
      <vt:lpstr>  Event Handlers   DOM Event Handlers</vt:lpstr>
      <vt:lpstr>  Event Handlers   DOM Event Handlers</vt:lpstr>
      <vt:lpstr>  Event Handlers   DOM Event Handlers</vt:lpstr>
      <vt:lpstr>      Practice</vt:lpstr>
      <vt:lpstr>  Event Handlers   Event Listeners</vt:lpstr>
      <vt:lpstr>  Event Handlers   Event Listeners</vt:lpstr>
      <vt:lpstr>  Event Handlers   Event Listeners</vt:lpstr>
      <vt:lpstr>  Event Handlers   Event Listeners</vt:lpstr>
      <vt:lpstr>  Event Handlers   Event Listeners</vt:lpstr>
      <vt:lpstr>  Event Handlers   Event Listeners</vt:lpstr>
      <vt:lpstr>  Event Handlers   Using Parameters with Event Listeners</vt:lpstr>
      <vt:lpstr>  Event Handlers   Anonymous Function</vt:lpstr>
      <vt:lpstr>  Event Handlers   Anonymous Function</vt:lpstr>
      <vt:lpstr>  Event Handlers   Anonymous Function</vt:lpstr>
      <vt:lpstr>Slide 32</vt:lpstr>
      <vt:lpstr> Event Handlers  Supporting older IE versions</vt:lpstr>
      <vt:lpstr> Event Handlers  Supporting older IE versions</vt:lpstr>
      <vt:lpstr> Event Handlers  Supporting older IE versions</vt:lpstr>
      <vt:lpstr>Slide 36</vt:lpstr>
      <vt:lpstr> The Event Object  </vt:lpstr>
      <vt:lpstr> The Event Object  </vt:lpstr>
      <vt:lpstr> The Event Object  </vt:lpstr>
      <vt:lpstr> The Event Object  Properties and Methods  </vt:lpstr>
      <vt:lpstr>Slide 41</vt:lpstr>
      <vt:lpstr>Slide 42</vt:lpstr>
      <vt:lpstr> The Event Object  in IE5-8  </vt:lpstr>
      <vt:lpstr>Slide 44</vt:lpstr>
      <vt:lpstr>      Practice</vt:lpstr>
      <vt:lpstr>      References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Client Side Scripting</dc:title>
  <dc:creator>Diane Borg</dc:creator>
  <cp:lastModifiedBy>Diane</cp:lastModifiedBy>
  <cp:revision>107</cp:revision>
  <dcterms:created xsi:type="dcterms:W3CDTF">2017-02-02T11:10:39Z</dcterms:created>
  <dcterms:modified xsi:type="dcterms:W3CDTF">2017-04-17T22:53:43Z</dcterms:modified>
</cp:coreProperties>
</file>

<file path=docProps/thumbnail.jpeg>
</file>